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97" r:id="rId3"/>
    <p:sldId id="398" r:id="rId5"/>
    <p:sldId id="315" r:id="rId6"/>
    <p:sldId id="745" r:id="rId7"/>
    <p:sldId id="807" r:id="rId8"/>
    <p:sldId id="742" r:id="rId9"/>
    <p:sldId id="809" r:id="rId10"/>
    <p:sldId id="810" r:id="rId11"/>
    <p:sldId id="811" r:id="rId12"/>
    <p:sldId id="812" r:id="rId13"/>
    <p:sldId id="813" r:id="rId14"/>
    <p:sldId id="402" r:id="rId15"/>
    <p:sldId id="814" r:id="rId16"/>
    <p:sldId id="815" r:id="rId17"/>
    <p:sldId id="816" r:id="rId18"/>
    <p:sldId id="817" r:id="rId19"/>
    <p:sldId id="405" r:id="rId20"/>
    <p:sldId id="406" r:id="rId21"/>
    <p:sldId id="818" r:id="rId22"/>
    <p:sldId id="819" r:id="rId23"/>
    <p:sldId id="921" r:id="rId24"/>
    <p:sldId id="959" r:id="rId25"/>
    <p:sldId id="844" r:id="rId26"/>
    <p:sldId id="885" r:id="rId27"/>
    <p:sldId id="820" r:id="rId28"/>
    <p:sldId id="821" r:id="rId29"/>
    <p:sldId id="841" r:id="rId30"/>
    <p:sldId id="822" r:id="rId31"/>
    <p:sldId id="823" r:id="rId32"/>
    <p:sldId id="825" r:id="rId33"/>
    <p:sldId id="826" r:id="rId34"/>
    <p:sldId id="827" r:id="rId35"/>
    <p:sldId id="828" r:id="rId36"/>
    <p:sldId id="829" r:id="rId37"/>
    <p:sldId id="830" r:id="rId38"/>
    <p:sldId id="831" r:id="rId39"/>
    <p:sldId id="832" r:id="rId40"/>
    <p:sldId id="833" r:id="rId41"/>
    <p:sldId id="834" r:id="rId42"/>
    <p:sldId id="835" r:id="rId43"/>
    <p:sldId id="836" r:id="rId44"/>
    <p:sldId id="837" r:id="rId45"/>
    <p:sldId id="838" r:id="rId46"/>
    <p:sldId id="839" r:id="rId47"/>
    <p:sldId id="840" r:id="rId48"/>
    <p:sldId id="842" r:id="rId49"/>
    <p:sldId id="843" r:id="rId50"/>
    <p:sldId id="845" r:id="rId51"/>
    <p:sldId id="846" r:id="rId52"/>
    <p:sldId id="855" r:id="rId53"/>
    <p:sldId id="920" r:id="rId54"/>
    <p:sldId id="853" r:id="rId55"/>
    <p:sldId id="856" r:id="rId56"/>
    <p:sldId id="857" r:id="rId57"/>
    <p:sldId id="858" r:id="rId58"/>
    <p:sldId id="859" r:id="rId59"/>
    <p:sldId id="860" r:id="rId60"/>
    <p:sldId id="861" r:id="rId61"/>
    <p:sldId id="600" r:id="rId62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3FBC78CE-3B16-5A43-92CF-657E6CF172F6}">
          <p14:sldIdLst>
            <p14:sldId id="397"/>
          </p14:sldIdLst>
        </p14:section>
        <p14:section name="无标题节" id="{F39AEFE7-4535-F549-BCAA-BA31358F3D6C}">
          <p14:sldIdLst>
            <p14:sldId id="398"/>
            <p14:sldId id="315"/>
            <p14:sldId id="745"/>
            <p14:sldId id="807"/>
            <p14:sldId id="742"/>
            <p14:sldId id="809"/>
            <p14:sldId id="810"/>
            <p14:sldId id="811"/>
            <p14:sldId id="812"/>
            <p14:sldId id="813"/>
            <p14:sldId id="402"/>
            <p14:sldId id="814"/>
            <p14:sldId id="815"/>
            <p14:sldId id="816"/>
            <p14:sldId id="817"/>
            <p14:sldId id="405"/>
            <p14:sldId id="406"/>
            <p14:sldId id="818"/>
            <p14:sldId id="819"/>
            <p14:sldId id="921"/>
            <p14:sldId id="959"/>
            <p14:sldId id="844"/>
            <p14:sldId id="885"/>
            <p14:sldId id="820"/>
            <p14:sldId id="821"/>
            <p14:sldId id="841"/>
            <p14:sldId id="822"/>
            <p14:sldId id="823"/>
            <p14:sldId id="825"/>
            <p14:sldId id="826"/>
            <p14:sldId id="827"/>
            <p14:sldId id="828"/>
            <p14:sldId id="829"/>
            <p14:sldId id="830"/>
            <p14:sldId id="831"/>
            <p14:sldId id="832"/>
            <p14:sldId id="833"/>
            <p14:sldId id="834"/>
            <p14:sldId id="835"/>
            <p14:sldId id="836"/>
            <p14:sldId id="837"/>
            <p14:sldId id="838"/>
            <p14:sldId id="839"/>
            <p14:sldId id="840"/>
            <p14:sldId id="842"/>
            <p14:sldId id="843"/>
            <p14:sldId id="845"/>
            <p14:sldId id="846"/>
            <p14:sldId id="855"/>
            <p14:sldId id="920"/>
            <p14:sldId id="853"/>
            <p14:sldId id="856"/>
            <p14:sldId id="857"/>
            <p14:sldId id="858"/>
            <p14:sldId id="859"/>
            <p14:sldId id="860"/>
            <p14:sldId id="861"/>
            <p14:sldId id="600"/>
          </p14:sldIdLst>
        </p14:section>
      </p14:section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姚凯" initials="姚凯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58ED5"/>
    <a:srgbClr val="FFFFFF"/>
    <a:srgbClr val="376092"/>
    <a:srgbClr val="CC0066"/>
    <a:srgbClr val="CCFF66"/>
    <a:srgbClr val="99CC00"/>
    <a:srgbClr val="CCFF99"/>
    <a:srgbClr val="99FF99"/>
    <a:srgbClr val="A3B61E"/>
    <a:srgbClr val="C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558" autoAdjust="0"/>
    <p:restoredTop sz="58070" autoAdjust="0"/>
  </p:normalViewPr>
  <p:slideViewPr>
    <p:cSldViewPr snapToGrid="0">
      <p:cViewPr>
        <p:scale>
          <a:sx n="50" d="100"/>
          <a:sy n="50" d="100"/>
        </p:scale>
        <p:origin x="2706" y="1476"/>
      </p:cViewPr>
      <p:guideLst>
        <p:guide orient="horz" pos="215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6" Type="http://schemas.openxmlformats.org/officeDocument/2006/relationships/commentAuthors" Target="commentAuthors.xml"/><Relationship Id="rId65" Type="http://schemas.openxmlformats.org/officeDocument/2006/relationships/tableStyles" Target="tableStyles.xml"/><Relationship Id="rId64" Type="http://schemas.openxmlformats.org/officeDocument/2006/relationships/viewProps" Target="viewProps.xml"/><Relationship Id="rId63" Type="http://schemas.openxmlformats.org/officeDocument/2006/relationships/presProps" Target="presProps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fld id="{7CC28D2E-9B70-4631-A6DF-B7B6DD457FC7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fld id="{53CC675E-4F04-4699-B3A0-B121A190B26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0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2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3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4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5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7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8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2867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286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pPr>
              <a:buFont typeface="Arial" panose="020B0604020202020204" pitchFamily="34" charset="0"/>
              <a:buNone/>
            </a:pPr>
            <a:fld id="{9FD84ABA-923B-4CF8-A41E-FD8A1177A1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F6772A-BFB6-47E5-84E9-115BD061CCDE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F6772A-BFB6-47E5-84E9-115BD061CCDE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F6772A-BFB6-47E5-84E9-115BD061CCDE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F6772A-BFB6-47E5-84E9-115BD061CCDE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F6772A-BFB6-47E5-84E9-115BD061CCDE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F6772A-BFB6-47E5-84E9-115BD061CCDE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F6772A-BFB6-47E5-84E9-115BD061CCDE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F6772A-BFB6-47E5-84E9-115BD061CCDE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F6772A-BFB6-47E5-84E9-115BD061CCDE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F6772A-BFB6-47E5-84E9-115BD061CCDE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7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9AD3A4-CACF-437B-AA9C-AD5783658898}" type="datetime1">
              <a:rPr lang="zh-CN" altLang="en-US"/>
            </a:fld>
            <a:endParaRPr lang="zh-CN" altLang="en-US" sz="1800">
              <a:solidFill>
                <a:schemeClr val="tx1"/>
              </a:solidFill>
              <a:ea typeface="+mn-ea"/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C6AA24-9B0D-488A-BD49-45E885E35A59}" type="slidenum">
              <a:rPr lang="zh-CN" altLang="en-US"/>
            </a:fld>
            <a:endParaRPr lang="zh-CN" altLang="en-US" sz="1800">
              <a:solidFill>
                <a:schemeClr val="tx1"/>
              </a:solidFill>
              <a:ea typeface="+mn-ea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A3B25C-DC51-4B1A-B5B7-8803BA9A4E7D}" type="datetime1">
              <a:rPr lang="zh-CN" altLang="en-US"/>
            </a:fld>
            <a:endParaRPr lang="zh-CN" altLang="en-US" sz="1800">
              <a:solidFill>
                <a:schemeClr val="tx1"/>
              </a:solidFill>
              <a:ea typeface="+mn-ea"/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89F2B4-1ABE-45F7-BA5F-103881E6F878}" type="slidenum">
              <a:rPr lang="zh-CN" altLang="en-US"/>
            </a:fld>
            <a:endParaRPr lang="zh-CN" altLang="en-US" sz="1800">
              <a:solidFill>
                <a:schemeClr val="tx1"/>
              </a:solidFill>
              <a:ea typeface="+mn-ea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01DA12-EDBA-4D71-BD68-3DB62D7C9D2F}" type="datetime1">
              <a:rPr lang="zh-CN" altLang="en-US"/>
            </a:fld>
            <a:endParaRPr lang="zh-CN" altLang="en-US" sz="1800">
              <a:solidFill>
                <a:schemeClr val="tx1"/>
              </a:solidFill>
              <a:ea typeface="+mn-ea"/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3009E5-0DE6-46E6-9157-7478D01BCE3C}" type="slidenum">
              <a:rPr lang="zh-CN" altLang="en-US"/>
            </a:fld>
            <a:endParaRPr lang="zh-CN" altLang="en-US" sz="1800">
              <a:solidFill>
                <a:schemeClr val="tx1"/>
              </a:solidFill>
              <a:ea typeface="+mn-ea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5D984D-2DE7-4658-9ECF-68001EF613FB}" type="datetime1">
              <a:rPr lang="zh-CN" altLang="en-US"/>
            </a:fld>
            <a:endParaRPr lang="zh-CN" altLang="en-US" sz="1800">
              <a:solidFill>
                <a:schemeClr val="tx1"/>
              </a:solidFill>
              <a:ea typeface="+mn-ea"/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DD41B0-02B5-4E8A-AE26-A4F62C3EB1B6}" type="slidenum">
              <a:rPr lang="zh-CN" altLang="en-US"/>
            </a:fld>
            <a:endParaRPr lang="zh-CN" altLang="en-US" sz="1800">
              <a:solidFill>
                <a:schemeClr val="tx1"/>
              </a:solidFill>
              <a:ea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 userDrawn="1"/>
        </p:nvSpPr>
        <p:spPr>
          <a:xfrm rot="-1260000">
            <a:off x="1511189" y="2896450"/>
            <a:ext cx="91553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765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7200" dirty="0">
                <a:solidFill>
                  <a:prstClr val="white">
                    <a:lumMod val="95000"/>
                  </a:prstClr>
                </a:solidFill>
                <a:latin typeface="Calibri" panose="020F0502020204030204"/>
              </a:rPr>
              <a:t>内部资料，严禁外传</a:t>
            </a:r>
            <a:endParaRPr lang="zh-CN" altLang="en-US" sz="7200" dirty="0">
              <a:solidFill>
                <a:prstClr val="white">
                  <a:lumMod val="95000"/>
                </a:prstClr>
              </a:solidFill>
              <a:latin typeface="Calibri" panose="020F0502020204030204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12192001" cy="96181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7593" y="9040"/>
            <a:ext cx="10515600" cy="952773"/>
          </a:xfrm>
        </p:spPr>
        <p:txBody>
          <a:bodyPr>
            <a:normAutofit/>
          </a:bodyPr>
          <a:lstStyle>
            <a:lvl1pPr>
              <a:defRPr sz="40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4pPr>
              <a:defRPr/>
            </a:lvl4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r>
              <a:rPr lang="en-US" altLang="zh-CN" dirty="0"/>
              <a:t>		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93029-AA87-4F77-A66C-E5414952573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ECCEB1-F6F0-45E2-BD84-174B0FE96A2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extBox 8">
            <a:hlinkClick r:id="rId3" action="ppaction://hlinksldjump"/>
          </p:cNvPr>
          <p:cNvSpPr txBox="1"/>
          <p:nvPr userDrawn="1"/>
        </p:nvSpPr>
        <p:spPr>
          <a:xfrm>
            <a:off x="11238963" y="1013139"/>
            <a:ext cx="7899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765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400" dirty="0">
                <a:solidFill>
                  <a:prstClr val="black"/>
                </a:solidFill>
                <a:latin typeface="Calibri" panose="020F0502020204030204"/>
              </a:rPr>
              <a:t>MENU</a:t>
            </a:r>
            <a:endParaRPr lang="zh-CN" altLang="en-US" sz="1400" dirty="0">
              <a:solidFill>
                <a:prstClr val="black"/>
              </a:solidFill>
              <a:latin typeface="Calibri" panose="020F0502020204030204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93029-AA87-4F77-A66C-E5414952573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ECCEB1-F6F0-45E2-BD84-174B0FE96A2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CD0F46-4CDC-4A35-AE8A-C0BFD8841FBB}" type="datetime1">
              <a:rPr lang="zh-CN" altLang="en-US"/>
            </a:fld>
            <a:endParaRPr lang="zh-CN" altLang="en-US" sz="1800">
              <a:solidFill>
                <a:schemeClr val="tx1"/>
              </a:solidFill>
              <a:ea typeface="+mn-ea"/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CCFFF9-7403-4194-96B4-496C8A496FAD}" type="slidenum">
              <a:rPr lang="zh-CN" altLang="en-US"/>
            </a:fld>
            <a:endParaRPr lang="zh-CN" altLang="en-US" sz="1800">
              <a:solidFill>
                <a:schemeClr val="tx1"/>
              </a:solidFill>
              <a:ea typeface="+mn-ea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2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83B808-75BD-4899-92E5-1988CB2CF709}" type="datetime1">
              <a:rPr lang="zh-CN" altLang="en-US"/>
            </a:fld>
            <a:endParaRPr lang="zh-CN" altLang="en-US" sz="1800">
              <a:solidFill>
                <a:schemeClr val="tx1"/>
              </a:solidFill>
              <a:ea typeface="+mn-ea"/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83CC1A-7B2F-4733-97F4-A562C93424FB}" type="slidenum">
              <a:rPr lang="zh-CN" altLang="en-US"/>
            </a:fld>
            <a:endParaRPr lang="zh-CN" altLang="en-US" sz="1800">
              <a:solidFill>
                <a:schemeClr val="tx1"/>
              </a:solidFill>
              <a:ea typeface="+mn-ea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4C5AE1-B986-47D5-B70D-50F980FD772A}" type="datetime1">
              <a:rPr lang="zh-CN" altLang="en-US"/>
            </a:fld>
            <a:endParaRPr lang="zh-CN" altLang="en-US" sz="1800">
              <a:solidFill>
                <a:schemeClr val="tx1"/>
              </a:solidFill>
              <a:ea typeface="+mn-ea"/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27BE1F-8CAB-44D3-95B8-A65D34211CC3}" type="slidenum">
              <a:rPr lang="zh-CN" altLang="en-US"/>
            </a:fld>
            <a:endParaRPr lang="zh-CN" altLang="en-US" sz="1800">
              <a:solidFill>
                <a:schemeClr val="tx1"/>
              </a:solidFill>
              <a:ea typeface="+mn-ea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1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1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7" y="1535113"/>
            <a:ext cx="538956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7" y="2174875"/>
            <a:ext cx="538956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99E130-0DA6-46EA-8C8B-8B9C8B12651F}" type="datetime1">
              <a:rPr lang="zh-CN" altLang="en-US"/>
            </a:fld>
            <a:endParaRPr lang="zh-CN" altLang="en-US" sz="1800">
              <a:solidFill>
                <a:schemeClr val="tx1"/>
              </a:solidFill>
              <a:ea typeface="+mn-ea"/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F5D651-9891-46ED-AAB9-2E4F52816544}" type="slidenum">
              <a:rPr lang="zh-CN" altLang="en-US"/>
            </a:fld>
            <a:endParaRPr lang="zh-CN" altLang="en-US" sz="1800">
              <a:solidFill>
                <a:schemeClr val="tx1"/>
              </a:solidFill>
              <a:ea typeface="+mn-ea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9185B1-D6D6-484A-98A4-9B32947F8BB6}" type="datetime1">
              <a:rPr lang="zh-CN" altLang="en-US"/>
            </a:fld>
            <a:endParaRPr lang="zh-CN" altLang="en-US" sz="1800">
              <a:solidFill>
                <a:schemeClr val="tx1"/>
              </a:solidFill>
              <a:ea typeface="+mn-ea"/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953FE4-9A0F-43A0-86DF-CA89876C77AC}" type="slidenum">
              <a:rPr lang="zh-CN" altLang="en-US"/>
            </a:fld>
            <a:endParaRPr lang="zh-CN" altLang="en-US" sz="1800">
              <a:solidFill>
                <a:schemeClr val="tx1"/>
              </a:solidFill>
              <a:ea typeface="+mn-ea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584C7A-A80A-40CD-B014-640C6FC87530}" type="datetime1">
              <a:rPr lang="zh-CN" altLang="en-US"/>
            </a:fld>
            <a:endParaRPr lang="zh-CN" altLang="en-US" sz="1800">
              <a:solidFill>
                <a:schemeClr val="tx1"/>
              </a:solidFill>
              <a:ea typeface="+mn-ea"/>
            </a:endParaRPr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DED8F0-6A89-434A-A67D-B6321D683699}" type="slidenum">
              <a:rPr lang="zh-CN" altLang="en-US"/>
            </a:fld>
            <a:endParaRPr lang="zh-CN" altLang="en-US" sz="1800">
              <a:solidFill>
                <a:schemeClr val="tx1"/>
              </a:solidFill>
              <a:ea typeface="+mn-ea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5" y="273052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2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D3B966-2462-4C2C-9E42-63AC918C3906}" type="datetime1">
              <a:rPr lang="zh-CN" altLang="en-US"/>
            </a:fld>
            <a:endParaRPr lang="zh-CN" altLang="en-US" sz="1800">
              <a:solidFill>
                <a:schemeClr val="tx1"/>
              </a:solidFill>
              <a:ea typeface="+mn-ea"/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2F8126-4527-49E2-89E6-8A6EE4E33AD8}" type="slidenum">
              <a:rPr lang="zh-CN" altLang="en-US"/>
            </a:fld>
            <a:endParaRPr lang="zh-CN" altLang="en-US" sz="1800">
              <a:solidFill>
                <a:schemeClr val="tx1"/>
              </a:solidFill>
              <a:ea typeface="+mn-ea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63B557-F6CA-4F3A-BB73-656FE1761A51}" type="datetime1">
              <a:rPr lang="zh-CN" altLang="en-US"/>
            </a:fld>
            <a:endParaRPr lang="zh-CN" altLang="en-US" sz="1800">
              <a:solidFill>
                <a:schemeClr val="tx1"/>
              </a:solidFill>
              <a:ea typeface="+mn-ea"/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784FE6-3E55-4E42-B342-B6696C7DAE85}" type="slidenum">
              <a:rPr lang="zh-CN" altLang="en-US"/>
            </a:fld>
            <a:endParaRPr lang="zh-CN" altLang="en-US" sz="1800">
              <a:solidFill>
                <a:schemeClr val="tx1"/>
              </a:solidFill>
              <a:ea typeface="+mn-ea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image" Target="../media/image6.png"/><Relationship Id="rId18" Type="http://schemas.openxmlformats.org/officeDocument/2006/relationships/image" Target="../media/image5.png"/><Relationship Id="rId17" Type="http://schemas.openxmlformats.org/officeDocument/2006/relationships/image" Target="../media/image4.png"/><Relationship Id="rId16" Type="http://schemas.openxmlformats.org/officeDocument/2006/relationships/image" Target="../media/image3.png"/><Relationship Id="rId15" Type="http://schemas.openxmlformats.org/officeDocument/2006/relationships/image" Target="../media/image2.pn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>
          <a:blip r:embed="rId15">
            <a:alphaModFix amt="15000"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"/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2" t="687" r="7426" b="928"/>
          <a:stretch>
            <a:fillRect/>
          </a:stretch>
        </p:blipFill>
        <p:spPr bwMode="auto">
          <a:xfrm>
            <a:off x="-12700" y="0"/>
            <a:ext cx="122047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-1676400" y="320675"/>
            <a:ext cx="10515600" cy="1325563"/>
          </a:xfrm>
          <a:prstGeom prst="rect">
            <a:avLst/>
          </a:prstGeom>
          <a:noFill/>
          <a:ln w="9525">
            <a:noFill/>
            <a:bevel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zh-CN">
                <a:sym typeface="Calibri Light" panose="020F0302020204030204" pitchFamily="34" charset="0"/>
              </a:rPr>
              <a:t>单击此处编辑母版标题样式</a:t>
            </a:r>
            <a:endParaRPr lang="zh-CN" altLang="zh-CN">
              <a:sym typeface="Calibri Light" panose="020F0302020204030204" pitchFamily="34" charset="0"/>
            </a:endParaRP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bevel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zh-CN">
                <a:sym typeface="Calibri" panose="020F0502020204030204" pitchFamily="34" charset="0"/>
              </a:rPr>
              <a:t>单击此处编辑母版文本样式</a:t>
            </a:r>
            <a:endParaRPr lang="zh-CN" altLang="zh-CN">
              <a:sym typeface="Calibri" panose="020F0502020204030204" pitchFamily="34" charset="0"/>
            </a:endParaRPr>
          </a:p>
          <a:p>
            <a:pPr lvl="1"/>
            <a:r>
              <a:rPr lang="zh-CN" altLang="zh-CN">
                <a:sym typeface="Calibri" panose="020F0502020204030204" pitchFamily="34" charset="0"/>
              </a:rPr>
              <a:t>第二级</a:t>
            </a:r>
            <a:endParaRPr lang="zh-CN" altLang="zh-CN">
              <a:sym typeface="Calibri" panose="020F0502020204030204" pitchFamily="34" charset="0"/>
            </a:endParaRPr>
          </a:p>
          <a:p>
            <a:pPr lvl="2"/>
            <a:r>
              <a:rPr lang="zh-CN" altLang="zh-CN">
                <a:sym typeface="Calibri" panose="020F0502020204030204" pitchFamily="34" charset="0"/>
              </a:rPr>
              <a:t>第三级</a:t>
            </a:r>
            <a:endParaRPr lang="zh-CN" altLang="zh-CN">
              <a:sym typeface="Calibri" panose="020F0502020204030204" pitchFamily="34" charset="0"/>
            </a:endParaRPr>
          </a:p>
          <a:p>
            <a:pPr lvl="3"/>
            <a:r>
              <a:rPr lang="zh-CN" altLang="zh-CN">
                <a:sym typeface="Calibri" panose="020F0502020204030204" pitchFamily="34" charset="0"/>
              </a:rPr>
              <a:t>第四级</a:t>
            </a:r>
            <a:endParaRPr lang="zh-CN" altLang="zh-CN">
              <a:sym typeface="Calibri" panose="020F0502020204030204" pitchFamily="34" charset="0"/>
            </a:endParaRPr>
          </a:p>
          <a:p>
            <a:pPr lvl="4"/>
            <a:r>
              <a:rPr lang="zh-CN" altLang="zh-CN">
                <a:sym typeface="Calibri" panose="020F0502020204030204" pitchFamily="34" charset="0"/>
              </a:rPr>
              <a:t>第五级</a:t>
            </a:r>
            <a:endParaRPr lang="zh-CN" altLang="zh-CN">
              <a:sym typeface="Calibri" panose="020F0502020204030204" pitchFamily="34" charset="0"/>
            </a:endParaRP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ea typeface="MS PGothic" panose="020B0600070205080204" pitchFamily="34" charset="-128"/>
                <a:sym typeface="Calibri" panose="020F0502020204030204" pitchFamily="34" charset="0"/>
              </a:defRPr>
            </a:lvl1pPr>
          </a:lstStyle>
          <a:p>
            <a:pPr>
              <a:defRPr/>
            </a:pPr>
            <a:fld id="{B8EC9A92-74B6-4BC5-B5AE-168D526C5559}" type="datetime1">
              <a:rPr lang="zh-CN" altLang="en-US"/>
            </a:fld>
            <a:endParaRPr lang="zh-CN" altLang="en-US" sz="1800">
              <a:solidFill>
                <a:schemeClr val="tx1"/>
              </a:solidFill>
              <a:ea typeface="+mn-ea"/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ea typeface="MS PGothic" panose="020B0600070205080204" pitchFamily="34" charset="-128"/>
                <a:sym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ea typeface="MS PGothic" panose="020B0600070205080204" pitchFamily="34" charset="-128"/>
                <a:sym typeface="Calibri" panose="020F0502020204030204" pitchFamily="34" charset="0"/>
              </a:defRPr>
            </a:lvl1pPr>
          </a:lstStyle>
          <a:p>
            <a:pPr>
              <a:defRPr/>
            </a:pPr>
            <a:fld id="{244004BE-2905-4172-878C-F7144669B2A6}" type="slidenum">
              <a:rPr lang="zh-CN" altLang="en-US"/>
            </a:fld>
            <a:endParaRPr lang="zh-CN" altLang="en-US" sz="1800">
              <a:solidFill>
                <a:schemeClr val="tx1"/>
              </a:solidFill>
              <a:ea typeface="+mn-ea"/>
            </a:endParaRPr>
          </a:p>
        </p:txBody>
      </p:sp>
      <p:pic>
        <p:nvPicPr>
          <p:cNvPr id="11" name="图片 7" descr="未标题-2"/>
          <p:cNvPicPr>
            <a:picLocks noChangeAspect="1" noChangeArrowheads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63897" y="-11112"/>
            <a:ext cx="1828103" cy="1836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8" descr="图层 3"/>
          <p:cNvPicPr>
            <a:picLocks noChangeAspect="1" noChangeArrowheads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2400" y="6056286"/>
            <a:ext cx="1498600" cy="600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图片 5" descr="未标题-2"/>
          <p:cNvPicPr>
            <a:picLocks noChangeAspect="1" noChangeArrowheads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3854451"/>
            <a:ext cx="3003550" cy="3003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sldNum="0"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defTabSz="0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defTabSz="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defTabSz="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defTabSz="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defTabSz="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defTabSz="0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defTabSz="0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defTabSz="0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defTabSz="0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8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9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0.png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1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4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5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6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7.png"/></Relationships>
</file>

<file path=ppt/slides/_rels/slide4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7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0.png"/></Relationships>
</file>

<file path=ppt/slides/_rels/slide4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9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52.png"/><Relationship Id="rId1" Type="http://schemas.openxmlformats.org/officeDocument/2006/relationships/image" Target="../media/image51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0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54.png"/><Relationship Id="rId1" Type="http://schemas.openxmlformats.org/officeDocument/2006/relationships/image" Target="../media/image53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5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6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3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7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4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8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5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9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6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0.pn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7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1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8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2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1"/>
          <p:cNvSpPr txBox="1"/>
          <p:nvPr/>
        </p:nvSpPr>
        <p:spPr>
          <a:xfrm>
            <a:off x="0" y="3823022"/>
            <a:ext cx="12192000" cy="1188165"/>
          </a:xfrm>
          <a:prstGeom prst="rect">
            <a:avLst/>
          </a:prstGeom>
        </p:spPr>
        <p:txBody>
          <a:bodyPr lIns="121901" tIns="60951" rIns="121901" bIns="60951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30000"/>
              </a:lnSpc>
              <a:defRPr/>
            </a:pPr>
            <a:r>
              <a:rPr lang="zh-CN" altLang="en-US" sz="48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学生使用手册</a:t>
            </a:r>
            <a:endParaRPr lang="en-US" altLang="zh-CN" sz="4800" b="1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0" name="副标题 2"/>
          <p:cNvSpPr txBox="1"/>
          <p:nvPr/>
        </p:nvSpPr>
        <p:spPr>
          <a:xfrm>
            <a:off x="0" y="2808744"/>
            <a:ext cx="12192000" cy="278145"/>
          </a:xfrm>
          <a:prstGeom prst="rect">
            <a:avLst/>
          </a:prstGeom>
        </p:spPr>
        <p:txBody>
          <a:bodyPr lIns="121901" tIns="60951" rIns="121901" bIns="60951" anchor="ctr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  <a:defRPr/>
            </a:pPr>
            <a:r>
              <a:rPr lang="en-US" altLang="zh-CN" sz="1600" spc="800" dirty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UNIVERSITY OPEN ONLINE COURSES</a:t>
            </a:r>
            <a:endParaRPr lang="zh-CN" altLang="en-US" sz="1600" spc="800" dirty="0"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11" name="标题 1"/>
          <p:cNvSpPr txBox="1"/>
          <p:nvPr/>
        </p:nvSpPr>
        <p:spPr>
          <a:xfrm>
            <a:off x="2285678" y="2159040"/>
            <a:ext cx="7614547" cy="648072"/>
          </a:xfrm>
          <a:prstGeom prst="rect">
            <a:avLst/>
          </a:prstGeom>
        </p:spPr>
        <p:txBody>
          <a:bodyPr lIns="121901" tIns="60951" rIns="121901" bIns="60951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30000"/>
              </a:lnSpc>
              <a:defRPr/>
            </a:pPr>
            <a:endParaRPr lang="en-US" altLang="zh-CN" sz="3200" b="1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2" name="标题 1"/>
          <p:cNvSpPr txBox="1"/>
          <p:nvPr/>
        </p:nvSpPr>
        <p:spPr>
          <a:xfrm>
            <a:off x="0" y="2095032"/>
            <a:ext cx="12192000" cy="648072"/>
          </a:xfrm>
          <a:prstGeom prst="rect">
            <a:avLst/>
          </a:prstGeom>
        </p:spPr>
        <p:txBody>
          <a:bodyPr lIns="121901" tIns="60951" rIns="121901" bIns="60951"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30000"/>
              </a:lnSpc>
              <a:defRPr/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全国地方高校</a:t>
            </a:r>
            <a:r>
              <a:rPr lang="en-US" altLang="zh-CN" sz="36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UOOC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（优课）联盟</a:t>
            </a:r>
            <a:endParaRPr lang="en-US" altLang="zh-CN" sz="3600" b="1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957063" y="5747320"/>
            <a:ext cx="224980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cover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" y="605155"/>
            <a:ext cx="12169140" cy="6164580"/>
          </a:xfrm>
          <a:prstGeom prst="rect">
            <a:avLst/>
          </a:prstGeom>
        </p:spPr>
      </p:pic>
      <p:sp>
        <p:nvSpPr>
          <p:cNvPr id="6" name="文本框 36"/>
          <p:cNvSpPr>
            <a:spLocks noChangeArrowheads="1"/>
          </p:cNvSpPr>
          <p:nvPr/>
        </p:nvSpPr>
        <p:spPr bwMode="auto">
          <a:xfrm>
            <a:off x="0" y="144632"/>
            <a:ext cx="8763000" cy="460375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</a:schemeClr>
              </a:gs>
              <a:gs pos="100000">
                <a:srgbClr val="FFFFFF">
                  <a:alpha val="0"/>
                </a:srgbClr>
              </a:gs>
            </a:gsLst>
            <a:lin ang="0" scaled="1"/>
            <a:tileRect/>
          </a:gra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3.2</a:t>
            </a:r>
            <a:r>
              <a: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、忘记密码</a:t>
            </a:r>
            <a:endParaRPr lang="en-US" altLang="zh-CN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791960" y="2167255"/>
            <a:ext cx="331533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765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、输入已注册的手机</a:t>
            </a:r>
            <a:r>
              <a:rPr lang="en-US" altLang="zh-CN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邮箱</a:t>
            </a:r>
            <a:r>
              <a:rPr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sz="1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3"/>
          <p:cNvSpPr txBox="1"/>
          <p:nvPr/>
        </p:nvSpPr>
        <p:spPr>
          <a:xfrm>
            <a:off x="4365625" y="2603500"/>
            <a:ext cx="275018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765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、点击【智能验证】</a:t>
            </a:r>
            <a:r>
              <a:rPr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sz="1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3"/>
          <p:cNvSpPr txBox="1"/>
          <p:nvPr/>
        </p:nvSpPr>
        <p:spPr>
          <a:xfrm>
            <a:off x="4398645" y="3092450"/>
            <a:ext cx="275018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765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、输入获取的验证码</a:t>
            </a:r>
            <a:r>
              <a:rPr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sz="1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3"/>
          <p:cNvSpPr txBox="1"/>
          <p:nvPr/>
        </p:nvSpPr>
        <p:spPr>
          <a:xfrm>
            <a:off x="4483100" y="4002405"/>
            <a:ext cx="275018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765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、点击【下一步】</a:t>
            </a:r>
            <a:r>
              <a:rPr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sz="1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cover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550" y="605155"/>
            <a:ext cx="12048490" cy="6125845"/>
          </a:xfrm>
          <a:prstGeom prst="rect">
            <a:avLst/>
          </a:prstGeom>
        </p:spPr>
      </p:pic>
      <p:sp>
        <p:nvSpPr>
          <p:cNvPr id="6" name="文本框 36"/>
          <p:cNvSpPr>
            <a:spLocks noChangeArrowheads="1"/>
          </p:cNvSpPr>
          <p:nvPr/>
        </p:nvSpPr>
        <p:spPr bwMode="auto">
          <a:xfrm>
            <a:off x="0" y="144632"/>
            <a:ext cx="8763000" cy="460375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</a:schemeClr>
              </a:gs>
              <a:gs pos="100000">
                <a:srgbClr val="FFFFFF">
                  <a:alpha val="0"/>
                </a:srgbClr>
              </a:gs>
            </a:gsLst>
            <a:lin ang="0" scaled="1"/>
            <a:tileRect/>
          </a:gra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3.2</a:t>
            </a:r>
            <a:r>
              <a: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、忘记密码</a:t>
            </a:r>
            <a:endParaRPr lang="en-US" altLang="zh-CN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791960" y="2167255"/>
            <a:ext cx="331533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765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、输入新密码</a:t>
            </a:r>
            <a:r>
              <a:rPr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sz="1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3"/>
          <p:cNvSpPr txBox="1"/>
          <p:nvPr/>
        </p:nvSpPr>
        <p:spPr>
          <a:xfrm>
            <a:off x="4398645" y="3092450"/>
            <a:ext cx="275018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765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、保存密码</a:t>
            </a:r>
            <a:r>
              <a:rPr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sz="1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cover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3"/>
          <p:cNvSpPr>
            <a:spLocks noChangeArrowheads="1"/>
          </p:cNvSpPr>
          <p:nvPr/>
        </p:nvSpPr>
        <p:spPr bwMode="auto">
          <a:xfrm>
            <a:off x="5083175" y="2220913"/>
            <a:ext cx="1811338" cy="1809750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 w="28575">
            <a:solidFill>
              <a:schemeClr val="bg1"/>
            </a:solidFill>
            <a:bevel/>
          </a:ln>
        </p:spPr>
        <p:txBody>
          <a:bodyPr anchor="ctr"/>
          <a:lstStyle/>
          <a:p>
            <a:pPr algn="ctr" eaLnBrk="1" hangingPunct="1"/>
            <a:r>
              <a:rPr lang="en-US" altLang="zh-CN" sz="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</a:t>
            </a:r>
            <a:endParaRPr lang="zh-CN" altLang="en-US" sz="6600" dirty="0">
              <a:solidFill>
                <a:schemeClr val="bg1"/>
              </a:solidFill>
            </a:endParaRPr>
          </a:p>
        </p:txBody>
      </p:sp>
      <p:sp>
        <p:nvSpPr>
          <p:cNvPr id="10" name="空心弧 7"/>
          <p:cNvSpPr>
            <a:spLocks noChangeArrowheads="1"/>
          </p:cNvSpPr>
          <p:nvPr/>
        </p:nvSpPr>
        <p:spPr bwMode="auto">
          <a:xfrm rot="7415860">
            <a:off x="4943476" y="2024062"/>
            <a:ext cx="2163762" cy="2163763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478492574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0911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8788" y="20926"/>
                </a:moveTo>
                <a:cubicBezTo>
                  <a:pt x="3956" y="19966"/>
                  <a:pt x="476" y="15726"/>
                  <a:pt x="476" y="10800"/>
                </a:cubicBezTo>
                <a:cubicBezTo>
                  <a:pt x="476" y="5098"/>
                  <a:pt x="5098" y="476"/>
                  <a:pt x="10800" y="476"/>
                </a:cubicBezTo>
                <a:cubicBezTo>
                  <a:pt x="16501" y="476"/>
                  <a:pt x="21124" y="5098"/>
                  <a:pt x="21124" y="10800"/>
                </a:cubicBezTo>
                <a:cubicBezTo>
                  <a:pt x="21124" y="15726"/>
                  <a:pt x="17643" y="19966"/>
                  <a:pt x="12811" y="20926"/>
                </a:cubicBezTo>
                <a:lnTo>
                  <a:pt x="12904" y="21392"/>
                </a:lnTo>
                <a:cubicBezTo>
                  <a:pt x="17959" y="20388"/>
                  <a:pt x="21600" y="15953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-1" y="15953"/>
                  <a:pt x="3640" y="20388"/>
                  <a:pt x="8695" y="21392"/>
                </a:cubicBezTo>
                <a:lnTo>
                  <a:pt x="8788" y="20926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9525">
            <a:noFill/>
            <a:rou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1" name="空心弧 8"/>
          <p:cNvSpPr>
            <a:spLocks noChangeArrowheads="1"/>
          </p:cNvSpPr>
          <p:nvPr/>
        </p:nvSpPr>
        <p:spPr bwMode="auto">
          <a:xfrm rot="-2323176">
            <a:off x="4687888" y="1825625"/>
            <a:ext cx="2601912" cy="2601913"/>
          </a:xfrm>
          <a:custGeom>
            <a:avLst/>
            <a:gdLst>
              <a:gd name="T0" fmla="*/ 2147483647 w 21600"/>
              <a:gd name="T1" fmla="*/ 0 h 21600"/>
              <a:gd name="T2" fmla="*/ 520877779 w 21600"/>
              <a:gd name="T3" fmla="*/ 2147483647 h 21600"/>
              <a:gd name="T4" fmla="*/ 2147483647 w 21600"/>
              <a:gd name="T5" fmla="*/ 95610173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6931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572" y="10082"/>
                </a:moveTo>
                <a:cubicBezTo>
                  <a:pt x="948" y="4711"/>
                  <a:pt x="5415" y="547"/>
                  <a:pt x="10799" y="547"/>
                </a:cubicBezTo>
                <a:cubicBezTo>
                  <a:pt x="16184" y="546"/>
                  <a:pt x="20651" y="4711"/>
                  <a:pt x="21027" y="10082"/>
                </a:cubicBezTo>
                <a:lnTo>
                  <a:pt x="21573" y="10044"/>
                </a:lnTo>
                <a:cubicBezTo>
                  <a:pt x="21176" y="4386"/>
                  <a:pt x="16471" y="0"/>
                  <a:pt x="10800" y="0"/>
                </a:cubicBezTo>
                <a:cubicBezTo>
                  <a:pt x="5128" y="-1"/>
                  <a:pt x="423" y="4386"/>
                  <a:pt x="26" y="10044"/>
                </a:cubicBezTo>
                <a:lnTo>
                  <a:pt x="572" y="10082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9525">
            <a:noFill/>
            <a:rou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2" name="空心弧 9"/>
          <p:cNvSpPr>
            <a:spLocks noChangeArrowheads="1"/>
          </p:cNvSpPr>
          <p:nvPr/>
        </p:nvSpPr>
        <p:spPr bwMode="auto">
          <a:xfrm rot="9607315">
            <a:off x="4513263" y="1671638"/>
            <a:ext cx="2943225" cy="2941637"/>
          </a:xfrm>
          <a:custGeom>
            <a:avLst/>
            <a:gdLst>
              <a:gd name="T0" fmla="*/ 2147483647 w 21600"/>
              <a:gd name="T1" fmla="*/ 0 h 21600"/>
              <a:gd name="T2" fmla="*/ 490815975 w 21600"/>
              <a:gd name="T3" fmla="*/ 2147483647 h 21600"/>
              <a:gd name="T4" fmla="*/ 2147483647 w 21600"/>
              <a:gd name="T5" fmla="*/ 848686209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6931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361" y="10067"/>
                </a:moveTo>
                <a:cubicBezTo>
                  <a:pt x="746" y="4586"/>
                  <a:pt x="5305" y="336"/>
                  <a:pt x="10799" y="336"/>
                </a:cubicBezTo>
                <a:cubicBezTo>
                  <a:pt x="16294" y="335"/>
                  <a:pt x="20853" y="4586"/>
                  <a:pt x="21238" y="10067"/>
                </a:cubicBezTo>
                <a:lnTo>
                  <a:pt x="21573" y="10044"/>
                </a:lnTo>
                <a:cubicBezTo>
                  <a:pt x="21176" y="4386"/>
                  <a:pt x="16471" y="0"/>
                  <a:pt x="10800" y="0"/>
                </a:cubicBezTo>
                <a:cubicBezTo>
                  <a:pt x="5128" y="-1"/>
                  <a:pt x="423" y="4386"/>
                  <a:pt x="26" y="10044"/>
                </a:cubicBezTo>
                <a:lnTo>
                  <a:pt x="361" y="10067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9525">
            <a:noFill/>
            <a:rou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3" name="等腰三角形 35"/>
          <p:cNvSpPr>
            <a:spLocks noChangeArrowheads="1"/>
          </p:cNvSpPr>
          <p:nvPr/>
        </p:nvSpPr>
        <p:spPr bwMode="auto">
          <a:xfrm>
            <a:off x="5902325" y="4686300"/>
            <a:ext cx="246063" cy="187325"/>
          </a:xfrm>
          <a:prstGeom prst="triangle">
            <a:avLst>
              <a:gd name="adj" fmla="val 50000"/>
            </a:avLst>
          </a:prstGeom>
          <a:solidFill>
            <a:schemeClr val="tx2">
              <a:lumMod val="60000"/>
              <a:lumOff val="40000"/>
            </a:schemeClr>
          </a:solidFill>
          <a:ln w="9525">
            <a:noFill/>
            <a:miter lim="800000"/>
          </a:ln>
        </p:spPr>
        <p:txBody>
          <a:bodyPr anchor="ctr"/>
          <a:lstStyle/>
          <a:p>
            <a:pPr algn="ctr" eaLnBrk="1" hangingPunct="1"/>
            <a:endParaRPr lang="zh-CN" altLang="zh-CN">
              <a:solidFill>
                <a:schemeClr val="bg1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" name="文本框 36"/>
          <p:cNvSpPr>
            <a:spLocks noChangeArrowheads="1"/>
          </p:cNvSpPr>
          <p:nvPr/>
        </p:nvSpPr>
        <p:spPr bwMode="auto">
          <a:xfrm>
            <a:off x="3779838" y="4900613"/>
            <a:ext cx="4495800" cy="64516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学生认证</a:t>
            </a:r>
            <a:endParaRPr lang="zh-CN" altLang="en-US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>
    <p:cover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36"/>
          <p:cNvSpPr>
            <a:spLocks noChangeArrowheads="1"/>
          </p:cNvSpPr>
          <p:nvPr/>
        </p:nvSpPr>
        <p:spPr bwMode="auto">
          <a:xfrm>
            <a:off x="0" y="144632"/>
            <a:ext cx="8763000" cy="460375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</a:schemeClr>
              </a:gs>
              <a:gs pos="100000">
                <a:srgbClr val="FFFFFF">
                  <a:alpha val="0"/>
                </a:srgbClr>
              </a:gs>
            </a:gsLst>
            <a:lin ang="0" scaled="1"/>
            <a:tileRect/>
          </a:gra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4.1</a:t>
            </a:r>
            <a:r>
              <a: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、认证入口</a:t>
            </a:r>
            <a:endParaRPr lang="en-US" altLang="zh-CN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l="132" t="9098"/>
          <a:stretch>
            <a:fillRect/>
          </a:stretch>
        </p:blipFill>
        <p:spPr>
          <a:xfrm>
            <a:off x="870585" y="730250"/>
            <a:ext cx="10066655" cy="560832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974215" y="4574540"/>
            <a:ext cx="8244205" cy="94170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TextBox 3"/>
          <p:cNvSpPr txBox="1"/>
          <p:nvPr/>
        </p:nvSpPr>
        <p:spPr>
          <a:xfrm>
            <a:off x="2154555" y="4709160"/>
            <a:ext cx="7882890" cy="706755"/>
          </a:xfrm>
          <a:prstGeom prst="rect">
            <a:avLst/>
          </a:prstGeom>
          <a:noFill/>
          <a:ln w="25400">
            <a:solidFill>
              <a:schemeClr val="accent1"/>
            </a:solidFill>
            <a:prstDash val="sysDash"/>
            <a:round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任选一门学分课，弹出如图所示的提示，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然后点击【去认证】跳转到学生认证界面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29" name="直接箭头连接符 28"/>
          <p:cNvCxnSpPr/>
          <p:nvPr/>
        </p:nvCxnSpPr>
        <p:spPr>
          <a:xfrm flipV="1">
            <a:off x="6501765" y="4167505"/>
            <a:ext cx="114935" cy="396875"/>
          </a:xfrm>
          <a:prstGeom prst="straightConnector1">
            <a:avLst/>
          </a:prstGeom>
          <a:solidFill>
            <a:schemeClr val="accent1"/>
          </a:solidFill>
          <a:ln w="3175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</p:spPr>
      </p:cxnSp>
    </p:spTree>
  </p:cSld>
  <p:clrMapOvr>
    <a:masterClrMapping/>
  </p:clrMapOvr>
  <p:transition>
    <p:cover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198" t="6915"/>
          <a:stretch>
            <a:fillRect/>
          </a:stretch>
        </p:blipFill>
        <p:spPr>
          <a:xfrm>
            <a:off x="157480" y="675005"/>
            <a:ext cx="11868150" cy="5607685"/>
          </a:xfrm>
          <a:prstGeom prst="rect">
            <a:avLst/>
          </a:prstGeom>
        </p:spPr>
      </p:pic>
      <p:sp>
        <p:nvSpPr>
          <p:cNvPr id="6" name="文本框 36"/>
          <p:cNvSpPr>
            <a:spLocks noChangeArrowheads="1"/>
          </p:cNvSpPr>
          <p:nvPr/>
        </p:nvSpPr>
        <p:spPr bwMode="auto">
          <a:xfrm>
            <a:off x="0" y="144632"/>
            <a:ext cx="8763000" cy="460375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</a:schemeClr>
              </a:gs>
              <a:gs pos="100000">
                <a:srgbClr val="FFFFFF">
                  <a:alpha val="0"/>
                </a:srgbClr>
              </a:gs>
            </a:gsLst>
            <a:lin ang="0" scaled="1"/>
            <a:tileRect/>
          </a:gra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4.2</a:t>
            </a:r>
            <a:r>
              <a: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、填写认证信息</a:t>
            </a:r>
            <a:endParaRPr lang="en-US" altLang="zh-CN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939030" y="1968500"/>
            <a:ext cx="331533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765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路径一：点击【去认证】</a:t>
            </a:r>
            <a:r>
              <a:rPr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sz="1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3"/>
          <p:cNvSpPr txBox="1"/>
          <p:nvPr/>
        </p:nvSpPr>
        <p:spPr>
          <a:xfrm>
            <a:off x="133985" y="5318125"/>
            <a:ext cx="396303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765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路径二：点击【信息设置】</a:t>
            </a:r>
            <a:r>
              <a:rPr lang="en-US" altLang="zh-CN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【身份验证】</a:t>
            </a:r>
            <a:r>
              <a:rPr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sz="1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763385" y="3228340"/>
            <a:ext cx="100012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输入姓名</a:t>
            </a:r>
            <a:endParaRPr lang="zh-CN" altLang="en-US" sz="1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0" name="直接箭头连接符 39"/>
          <p:cNvCxnSpPr/>
          <p:nvPr/>
        </p:nvCxnSpPr>
        <p:spPr>
          <a:xfrm flipH="1">
            <a:off x="6565900" y="3358515"/>
            <a:ext cx="247650" cy="15875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19" name="直接箭头连接符 18"/>
          <p:cNvCxnSpPr/>
          <p:nvPr/>
        </p:nvCxnSpPr>
        <p:spPr>
          <a:xfrm flipH="1">
            <a:off x="6585585" y="3733165"/>
            <a:ext cx="247650" cy="15875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20" name="文本框 19"/>
          <p:cNvSpPr txBox="1"/>
          <p:nvPr/>
        </p:nvSpPr>
        <p:spPr>
          <a:xfrm>
            <a:off x="6832600" y="3578225"/>
            <a:ext cx="100012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选择机构</a:t>
            </a:r>
            <a:endParaRPr lang="zh-CN" altLang="en-US" sz="1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1" name="直接箭头连接符 20"/>
          <p:cNvCxnSpPr/>
          <p:nvPr/>
        </p:nvCxnSpPr>
        <p:spPr>
          <a:xfrm flipH="1">
            <a:off x="6613525" y="4099560"/>
            <a:ext cx="247650" cy="15875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22" name="文本框 21"/>
          <p:cNvSpPr txBox="1"/>
          <p:nvPr/>
        </p:nvSpPr>
        <p:spPr>
          <a:xfrm>
            <a:off x="6844030" y="3961130"/>
            <a:ext cx="100012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输入学号</a:t>
            </a:r>
            <a:endParaRPr lang="zh-CN" altLang="en-US" sz="1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3" name="直接箭头连接符 22"/>
          <p:cNvCxnSpPr/>
          <p:nvPr/>
        </p:nvCxnSpPr>
        <p:spPr>
          <a:xfrm flipH="1">
            <a:off x="6575425" y="4490720"/>
            <a:ext cx="247650" cy="15875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24" name="文本框 23"/>
          <p:cNvSpPr txBox="1"/>
          <p:nvPr/>
        </p:nvSpPr>
        <p:spPr>
          <a:xfrm>
            <a:off x="6805930" y="4344035"/>
            <a:ext cx="100012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智能验证</a:t>
            </a:r>
            <a:endParaRPr lang="zh-CN" altLang="en-US" sz="1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5" name="直接箭头连接符 24"/>
          <p:cNvCxnSpPr/>
          <p:nvPr/>
        </p:nvCxnSpPr>
        <p:spPr>
          <a:xfrm flipH="1">
            <a:off x="6595110" y="4881880"/>
            <a:ext cx="247650" cy="15875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26" name="文本框 25"/>
          <p:cNvSpPr txBox="1"/>
          <p:nvPr/>
        </p:nvSpPr>
        <p:spPr>
          <a:xfrm>
            <a:off x="6825615" y="4735195"/>
            <a:ext cx="193738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输入手机号获取验证码</a:t>
            </a:r>
            <a:endParaRPr lang="zh-CN" altLang="en-US" sz="1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7" name="直接箭头连接符 26"/>
          <p:cNvCxnSpPr/>
          <p:nvPr/>
        </p:nvCxnSpPr>
        <p:spPr>
          <a:xfrm flipH="1">
            <a:off x="6614795" y="5240020"/>
            <a:ext cx="247650" cy="15875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28" name="文本框 27"/>
          <p:cNvSpPr txBox="1"/>
          <p:nvPr/>
        </p:nvSpPr>
        <p:spPr>
          <a:xfrm>
            <a:off x="6845300" y="5093335"/>
            <a:ext cx="193738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输入验证码</a:t>
            </a:r>
            <a:endParaRPr lang="zh-CN" altLang="en-US" sz="1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0" name="直接箭头连接符 29"/>
          <p:cNvCxnSpPr/>
          <p:nvPr/>
        </p:nvCxnSpPr>
        <p:spPr>
          <a:xfrm flipH="1" flipV="1">
            <a:off x="5486400" y="5728335"/>
            <a:ext cx="165735" cy="133985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31" name="文本框 30"/>
          <p:cNvSpPr txBox="1"/>
          <p:nvPr/>
        </p:nvSpPr>
        <p:spPr>
          <a:xfrm>
            <a:off x="5721350" y="5728335"/>
            <a:ext cx="304165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录入信息后，点击【验证】，等待审核。</a:t>
            </a:r>
            <a:endParaRPr lang="zh-CN" altLang="en-US" sz="1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cover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36"/>
          <p:cNvSpPr>
            <a:spLocks noChangeArrowheads="1"/>
          </p:cNvSpPr>
          <p:nvPr/>
        </p:nvSpPr>
        <p:spPr bwMode="auto">
          <a:xfrm>
            <a:off x="0" y="144632"/>
            <a:ext cx="8763000" cy="460375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</a:schemeClr>
              </a:gs>
              <a:gs pos="100000">
                <a:srgbClr val="FFFFFF">
                  <a:alpha val="0"/>
                </a:srgbClr>
              </a:gs>
            </a:gsLst>
            <a:lin ang="0" scaled="1"/>
            <a:tileRect/>
          </a:gra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4.3</a:t>
            </a:r>
            <a:r>
              <a: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、等待审核</a:t>
            </a:r>
            <a:endParaRPr lang="en-US" altLang="zh-CN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6735" y="970280"/>
            <a:ext cx="5082540" cy="491744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6282055" y="1868805"/>
            <a:ext cx="4255770" cy="3014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我们会把您的信息与学校教务信息进行验证，如信息有误将会影响您的学习成绩，如信息虚假，将直接被删除账号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atinLnBrk="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等待审核过程中，若认证信息填写有误，可重新认证</a:t>
            </a:r>
            <a:r>
              <a:rPr lang="zh-CN" altLang="en-US" sz="2000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！</a:t>
            </a:r>
            <a:endParaRPr lang="zh-CN" altLang="en-US" sz="2000" kern="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>
    <p:cover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36"/>
          <p:cNvSpPr>
            <a:spLocks noChangeArrowheads="1"/>
          </p:cNvSpPr>
          <p:nvPr/>
        </p:nvSpPr>
        <p:spPr bwMode="auto">
          <a:xfrm>
            <a:off x="0" y="144632"/>
            <a:ext cx="8763000" cy="460375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</a:schemeClr>
              </a:gs>
              <a:gs pos="100000">
                <a:srgbClr val="FFFFFF">
                  <a:alpha val="0"/>
                </a:srgbClr>
              </a:gs>
            </a:gsLst>
            <a:lin ang="0" scaled="1"/>
            <a:tileRect/>
          </a:gra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4.4</a:t>
            </a:r>
            <a:r>
              <a: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、审核通过</a:t>
            </a:r>
            <a:endParaRPr lang="en-US" altLang="zh-CN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560185" y="2719705"/>
            <a:ext cx="425577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en-US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身份认证通过如图所示。</a:t>
            </a:r>
            <a:endParaRPr lang="zh-CN" altLang="en-US" sz="1600" kern="1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2" name="组 5"/>
          <p:cNvGrpSpPr/>
          <p:nvPr/>
        </p:nvGrpSpPr>
        <p:grpSpPr>
          <a:xfrm>
            <a:off x="279400" y="1245235"/>
            <a:ext cx="6105525" cy="3815715"/>
            <a:chOff x="905452" y="3129413"/>
            <a:chExt cx="15002080" cy="9376053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041399" y="3129413"/>
              <a:ext cx="14866133" cy="8390701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05452" y="3473904"/>
              <a:ext cx="5590020" cy="9031562"/>
            </a:xfrm>
            <a:prstGeom prst="rect">
              <a:avLst/>
            </a:prstGeom>
          </p:spPr>
        </p:pic>
      </p:grpSp>
    </p:spTree>
  </p:cSld>
  <p:clrMapOvr>
    <a:masterClrMapping/>
  </p:clrMapOvr>
  <p:transition>
    <p:cover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3"/>
          <p:cNvSpPr>
            <a:spLocks noChangeArrowheads="1"/>
          </p:cNvSpPr>
          <p:nvPr/>
        </p:nvSpPr>
        <p:spPr bwMode="auto">
          <a:xfrm>
            <a:off x="5083175" y="2220913"/>
            <a:ext cx="1811338" cy="1809750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 w="28575">
            <a:solidFill>
              <a:schemeClr val="bg1"/>
            </a:solidFill>
            <a:bevel/>
          </a:ln>
        </p:spPr>
        <p:txBody>
          <a:bodyPr anchor="ctr"/>
          <a:lstStyle/>
          <a:p>
            <a:pPr algn="ctr" eaLnBrk="1" hangingPunct="1"/>
            <a:r>
              <a:rPr lang="en-US" sz="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5</a:t>
            </a:r>
            <a:endParaRPr lang="en-US" sz="6600" dirty="0">
              <a:solidFill>
                <a:schemeClr val="bg1"/>
              </a:solidFill>
            </a:endParaRPr>
          </a:p>
        </p:txBody>
      </p:sp>
      <p:sp>
        <p:nvSpPr>
          <p:cNvPr id="3" name="空心弧 7"/>
          <p:cNvSpPr>
            <a:spLocks noChangeArrowheads="1"/>
          </p:cNvSpPr>
          <p:nvPr/>
        </p:nvSpPr>
        <p:spPr bwMode="auto">
          <a:xfrm rot="7415860">
            <a:off x="4943476" y="2024062"/>
            <a:ext cx="2163762" cy="2163763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478492574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0911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8788" y="20926"/>
                </a:moveTo>
                <a:cubicBezTo>
                  <a:pt x="3956" y="19966"/>
                  <a:pt x="476" y="15726"/>
                  <a:pt x="476" y="10800"/>
                </a:cubicBezTo>
                <a:cubicBezTo>
                  <a:pt x="476" y="5098"/>
                  <a:pt x="5098" y="476"/>
                  <a:pt x="10800" y="476"/>
                </a:cubicBezTo>
                <a:cubicBezTo>
                  <a:pt x="16501" y="476"/>
                  <a:pt x="21124" y="5098"/>
                  <a:pt x="21124" y="10800"/>
                </a:cubicBezTo>
                <a:cubicBezTo>
                  <a:pt x="21124" y="15726"/>
                  <a:pt x="17643" y="19966"/>
                  <a:pt x="12811" y="20926"/>
                </a:cubicBezTo>
                <a:lnTo>
                  <a:pt x="12904" y="21392"/>
                </a:lnTo>
                <a:cubicBezTo>
                  <a:pt x="17959" y="20388"/>
                  <a:pt x="21600" y="15953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-1" y="15953"/>
                  <a:pt x="3640" y="20388"/>
                  <a:pt x="8695" y="21392"/>
                </a:cubicBezTo>
                <a:lnTo>
                  <a:pt x="8788" y="20926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9525">
            <a:noFill/>
            <a:rou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4" name="空心弧 8"/>
          <p:cNvSpPr>
            <a:spLocks noChangeArrowheads="1"/>
          </p:cNvSpPr>
          <p:nvPr/>
        </p:nvSpPr>
        <p:spPr bwMode="auto">
          <a:xfrm rot="-2323176">
            <a:off x="4687888" y="1825625"/>
            <a:ext cx="2601912" cy="2601913"/>
          </a:xfrm>
          <a:custGeom>
            <a:avLst/>
            <a:gdLst>
              <a:gd name="T0" fmla="*/ 2147483647 w 21600"/>
              <a:gd name="T1" fmla="*/ 0 h 21600"/>
              <a:gd name="T2" fmla="*/ 520877779 w 21600"/>
              <a:gd name="T3" fmla="*/ 2147483647 h 21600"/>
              <a:gd name="T4" fmla="*/ 2147483647 w 21600"/>
              <a:gd name="T5" fmla="*/ 95610173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6931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572" y="10082"/>
                </a:moveTo>
                <a:cubicBezTo>
                  <a:pt x="948" y="4711"/>
                  <a:pt x="5415" y="547"/>
                  <a:pt x="10799" y="547"/>
                </a:cubicBezTo>
                <a:cubicBezTo>
                  <a:pt x="16184" y="546"/>
                  <a:pt x="20651" y="4711"/>
                  <a:pt x="21027" y="10082"/>
                </a:cubicBezTo>
                <a:lnTo>
                  <a:pt x="21573" y="10044"/>
                </a:lnTo>
                <a:cubicBezTo>
                  <a:pt x="21176" y="4386"/>
                  <a:pt x="16471" y="0"/>
                  <a:pt x="10800" y="0"/>
                </a:cubicBezTo>
                <a:cubicBezTo>
                  <a:pt x="5128" y="-1"/>
                  <a:pt x="423" y="4386"/>
                  <a:pt x="26" y="10044"/>
                </a:cubicBezTo>
                <a:lnTo>
                  <a:pt x="572" y="10082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9525">
            <a:noFill/>
            <a:rou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5" name="空心弧 9"/>
          <p:cNvSpPr>
            <a:spLocks noChangeArrowheads="1"/>
          </p:cNvSpPr>
          <p:nvPr/>
        </p:nvSpPr>
        <p:spPr bwMode="auto">
          <a:xfrm rot="9607315">
            <a:off x="4513263" y="1671638"/>
            <a:ext cx="2943225" cy="2941637"/>
          </a:xfrm>
          <a:custGeom>
            <a:avLst/>
            <a:gdLst>
              <a:gd name="T0" fmla="*/ 2147483647 w 21600"/>
              <a:gd name="T1" fmla="*/ 0 h 21600"/>
              <a:gd name="T2" fmla="*/ 490815975 w 21600"/>
              <a:gd name="T3" fmla="*/ 2147483647 h 21600"/>
              <a:gd name="T4" fmla="*/ 2147483647 w 21600"/>
              <a:gd name="T5" fmla="*/ 848686209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6931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361" y="10067"/>
                </a:moveTo>
                <a:cubicBezTo>
                  <a:pt x="746" y="4586"/>
                  <a:pt x="5305" y="336"/>
                  <a:pt x="10799" y="336"/>
                </a:cubicBezTo>
                <a:cubicBezTo>
                  <a:pt x="16294" y="335"/>
                  <a:pt x="20853" y="4586"/>
                  <a:pt x="21238" y="10067"/>
                </a:cubicBezTo>
                <a:lnTo>
                  <a:pt x="21573" y="10044"/>
                </a:lnTo>
                <a:cubicBezTo>
                  <a:pt x="21176" y="4386"/>
                  <a:pt x="16471" y="0"/>
                  <a:pt x="10800" y="0"/>
                </a:cubicBezTo>
                <a:cubicBezTo>
                  <a:pt x="5128" y="-1"/>
                  <a:pt x="423" y="4386"/>
                  <a:pt x="26" y="10044"/>
                </a:cubicBezTo>
                <a:lnTo>
                  <a:pt x="361" y="10067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9525">
            <a:noFill/>
            <a:rou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6" name="等腰三角形 35"/>
          <p:cNvSpPr>
            <a:spLocks noChangeArrowheads="1"/>
          </p:cNvSpPr>
          <p:nvPr/>
        </p:nvSpPr>
        <p:spPr bwMode="auto">
          <a:xfrm>
            <a:off x="5902325" y="4686300"/>
            <a:ext cx="246063" cy="187325"/>
          </a:xfrm>
          <a:prstGeom prst="triangle">
            <a:avLst>
              <a:gd name="adj" fmla="val 50000"/>
            </a:avLst>
          </a:prstGeom>
          <a:solidFill>
            <a:schemeClr val="tx2">
              <a:lumMod val="60000"/>
              <a:lumOff val="40000"/>
            </a:schemeClr>
          </a:solidFill>
          <a:ln w="9525">
            <a:noFill/>
            <a:miter lim="800000"/>
          </a:ln>
        </p:spPr>
        <p:txBody>
          <a:bodyPr anchor="ctr"/>
          <a:lstStyle/>
          <a:p>
            <a:pPr algn="ctr" eaLnBrk="1" hangingPunct="1"/>
            <a:endParaRPr lang="zh-CN" altLang="zh-CN">
              <a:solidFill>
                <a:schemeClr val="bg1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" name="文本框 36"/>
          <p:cNvSpPr>
            <a:spLocks noChangeArrowheads="1"/>
          </p:cNvSpPr>
          <p:nvPr/>
        </p:nvSpPr>
        <p:spPr bwMode="auto">
          <a:xfrm>
            <a:off x="3779838" y="4900613"/>
            <a:ext cx="4495800" cy="64516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学习学分课</a:t>
            </a:r>
            <a:endParaRPr lang="zh-CN" altLang="en-US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>
    <p:cover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36"/>
          <p:cNvSpPr>
            <a:spLocks noChangeArrowheads="1"/>
          </p:cNvSpPr>
          <p:nvPr/>
        </p:nvSpPr>
        <p:spPr bwMode="auto">
          <a:xfrm>
            <a:off x="0" y="144632"/>
            <a:ext cx="6096000" cy="460375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5.1</a:t>
            </a:r>
            <a:r>
              <a: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、选课</a:t>
            </a:r>
            <a:endParaRPr lang="zh-CN" altLang="en-US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175" y="605155"/>
            <a:ext cx="11931650" cy="600710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86953" y="4275298"/>
            <a:ext cx="287210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、按照类别进行筛选。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558678" y="4698208"/>
            <a:ext cx="287210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、学习首页推荐课程。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cover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530" y="691515"/>
            <a:ext cx="11838305" cy="6000115"/>
          </a:xfrm>
          <a:prstGeom prst="rect">
            <a:avLst/>
          </a:prstGeom>
        </p:spPr>
      </p:pic>
      <p:sp>
        <p:nvSpPr>
          <p:cNvPr id="14" name="文本框 36"/>
          <p:cNvSpPr>
            <a:spLocks noChangeArrowheads="1"/>
          </p:cNvSpPr>
          <p:nvPr/>
        </p:nvSpPr>
        <p:spPr bwMode="auto">
          <a:xfrm>
            <a:off x="0" y="144632"/>
            <a:ext cx="6096000" cy="460375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5.1</a:t>
            </a:r>
            <a:r>
              <a: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、选课</a:t>
            </a:r>
            <a:endParaRPr lang="zh-CN" altLang="en-US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291073" y="952978"/>
            <a:ext cx="185610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、主动搜索。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254615" y="2422525"/>
            <a:ext cx="19316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、类别筛选。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225668" y="4059398"/>
            <a:ext cx="185610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、列表选择。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cover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/>
          <p:nvPr/>
        </p:nvSpPr>
        <p:spPr>
          <a:xfrm>
            <a:off x="1485900" y="1535430"/>
            <a:ext cx="4029710" cy="366839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altLang="zh-CN" sz="2400" spc="5" dirty="0">
                <a:latin typeface="微软雅黑" panose="020B0503020204020204" pitchFamily="34" charset="-122"/>
                <a:cs typeface="Microsoft JhengHei" panose="020B0604030504040204" charset="-120"/>
              </a:rPr>
              <a:t>1</a:t>
            </a:r>
            <a:r>
              <a:rPr lang="zh-CN" altLang="en-US" sz="2400" spc="5" dirty="0">
                <a:latin typeface="微软雅黑" panose="020B0503020204020204" pitchFamily="34" charset="-122"/>
                <a:cs typeface="Microsoft JhengHei" panose="020B0604030504040204" charset="-120"/>
              </a:rPr>
              <a:t>、访问网站</a:t>
            </a:r>
            <a:endParaRPr lang="zh-CN" altLang="en-US" sz="2400" spc="5" dirty="0">
              <a:latin typeface="微软雅黑" panose="020B0503020204020204" pitchFamily="34" charset="-122"/>
              <a:cs typeface="Microsoft JhengHei" panose="020B0604030504040204" charset="-12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400" spc="5" dirty="0">
                <a:latin typeface="微软雅黑" panose="020B0503020204020204" pitchFamily="34" charset="-122"/>
                <a:cs typeface="Microsoft JhengHei" panose="020B0604030504040204" charset="-120"/>
              </a:rPr>
              <a:t>2</a:t>
            </a:r>
            <a:r>
              <a:rPr lang="zh-CN" altLang="en-US" sz="2400" spc="5" dirty="0">
                <a:latin typeface="微软雅黑" panose="020B0503020204020204" pitchFamily="34" charset="-122"/>
                <a:cs typeface="Microsoft JhengHei" panose="020B0604030504040204" charset="-120"/>
              </a:rPr>
              <a:t>、平台注册</a:t>
            </a:r>
            <a:endParaRPr lang="zh-CN" altLang="en-US" sz="2400" spc="5" dirty="0">
              <a:latin typeface="微软雅黑" panose="020B0503020204020204" pitchFamily="34" charset="-122"/>
              <a:cs typeface="Microsoft JhengHei" panose="020B0604030504040204" charset="-120"/>
            </a:endParaRP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400" spc="5" dirty="0">
                <a:latin typeface="微软雅黑" panose="020B0503020204020204" pitchFamily="34" charset="-122"/>
                <a:cs typeface="Microsoft JhengHei" panose="020B0604030504040204" charset="-120"/>
              </a:rPr>
              <a:t>3</a:t>
            </a:r>
            <a:r>
              <a:rPr lang="zh-CN" altLang="en-US" sz="2400" spc="5" dirty="0">
                <a:latin typeface="微软雅黑" panose="020B0503020204020204" pitchFamily="34" charset="-122"/>
                <a:cs typeface="Microsoft JhengHei" panose="020B0604030504040204" charset="-120"/>
              </a:rPr>
              <a:t>、用户登录</a:t>
            </a:r>
            <a:endParaRPr lang="zh-CN" altLang="en-US" sz="2400" spc="5" dirty="0">
              <a:latin typeface="微软雅黑" panose="020B0503020204020204" pitchFamily="34" charset="-122"/>
              <a:cs typeface="Microsoft JhengHei" panose="020B0604030504040204" charset="-120"/>
            </a:endParaRP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400" spc="5" dirty="0">
                <a:latin typeface="微软雅黑" panose="020B0503020204020204" pitchFamily="34" charset="-122"/>
                <a:cs typeface="Microsoft JhengHei" panose="020B0604030504040204" charset="-120"/>
              </a:rPr>
              <a:t>4</a:t>
            </a:r>
            <a:r>
              <a:rPr lang="zh-CN" altLang="en-US" sz="2400" spc="5" dirty="0">
                <a:latin typeface="微软雅黑" panose="020B0503020204020204" pitchFamily="34" charset="-122"/>
                <a:cs typeface="Microsoft JhengHei" panose="020B0604030504040204" charset="-120"/>
              </a:rPr>
              <a:t>、学生认证</a:t>
            </a:r>
            <a:endParaRPr lang="zh-CN" altLang="en-US" sz="2400" spc="5" dirty="0">
              <a:latin typeface="微软雅黑" panose="020B0503020204020204" pitchFamily="34" charset="-122"/>
              <a:cs typeface="Microsoft JhengHei" panose="020B0604030504040204" charset="-120"/>
            </a:endParaRP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400" spc="5" dirty="0">
                <a:latin typeface="微软雅黑" panose="020B0503020204020204" pitchFamily="34" charset="-122"/>
                <a:cs typeface="Microsoft JhengHei" panose="020B0604030504040204" charset="-120"/>
                <a:sym typeface="+mn-ea"/>
              </a:rPr>
              <a:t>5</a:t>
            </a:r>
            <a:r>
              <a:rPr lang="zh-CN" altLang="en-US" sz="2400" spc="5" dirty="0">
                <a:latin typeface="微软雅黑" panose="020B0503020204020204" pitchFamily="34" charset="-122"/>
                <a:cs typeface="Microsoft JhengHei" panose="020B0604030504040204" charset="-120"/>
                <a:sym typeface="+mn-ea"/>
              </a:rPr>
              <a:t>、学分课选课</a:t>
            </a:r>
            <a:endParaRPr lang="zh-CN" altLang="en-US" sz="2400" spc="5" dirty="0">
              <a:latin typeface="微软雅黑" panose="020B0503020204020204" pitchFamily="34" charset="-122"/>
              <a:cs typeface="Microsoft JhengHei" panose="020B0604030504040204" charset="-120"/>
            </a:endParaRP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endParaRPr lang="zh-CN" altLang="en-US" b="1" spc="5" dirty="0">
              <a:latin typeface="微软雅黑" panose="020B0503020204020204" pitchFamily="34" charset="-122"/>
              <a:cs typeface="Microsoft JhengHei" panose="020B0604030504040204" charset="-120"/>
            </a:endParaRP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endParaRPr lang="zh-CN" altLang="en-US" b="1" spc="5" dirty="0">
              <a:latin typeface="微软雅黑" panose="020B0503020204020204" pitchFamily="34" charset="-122"/>
              <a:cs typeface="Microsoft JhengHei" panose="020B0604030504040204" charset="-120"/>
            </a:endParaRPr>
          </a:p>
        </p:txBody>
      </p:sp>
      <p:sp>
        <p:nvSpPr>
          <p:cNvPr id="5" name="文本框 36"/>
          <p:cNvSpPr>
            <a:spLocks noChangeArrowheads="1"/>
          </p:cNvSpPr>
          <p:nvPr/>
        </p:nvSpPr>
        <p:spPr bwMode="auto">
          <a:xfrm>
            <a:off x="0" y="144632"/>
            <a:ext cx="6096000" cy="460375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</a:schemeClr>
              </a:gs>
              <a:gs pos="100000">
                <a:srgbClr val="FFFFFF">
                  <a:alpha val="0"/>
                </a:srgbClr>
              </a:gs>
            </a:gsLst>
            <a:lin ang="0" scaled="1"/>
            <a:tileRect/>
          </a:gra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</a:t>
            </a:r>
            <a:r>
              <a: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目录</a:t>
            </a:r>
            <a:endParaRPr lang="zh-CN" altLang="en-US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内容占位符 2"/>
          <p:cNvSpPr txBox="1"/>
          <p:nvPr/>
        </p:nvSpPr>
        <p:spPr>
          <a:xfrm>
            <a:off x="6664960" y="1535430"/>
            <a:ext cx="4029710" cy="33147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altLang="zh-CN" sz="2400" spc="5" dirty="0">
                <a:latin typeface="微软雅黑" panose="020B0503020204020204" pitchFamily="34" charset="-122"/>
                <a:cs typeface="Microsoft JhengHei" panose="020B0604030504040204" charset="-120"/>
              </a:rPr>
              <a:t>6</a:t>
            </a:r>
            <a:r>
              <a:rPr lang="zh-CN" altLang="en-US" sz="2400" spc="5" dirty="0">
                <a:latin typeface="微软雅黑" panose="020B0503020204020204" pitchFamily="34" charset="-122"/>
                <a:cs typeface="Microsoft JhengHei" panose="020B0604030504040204" charset="-120"/>
              </a:rPr>
              <a:t>、课程学习</a:t>
            </a:r>
            <a:endParaRPr lang="zh-CN" altLang="en-US" sz="2400" spc="5" dirty="0">
              <a:latin typeface="微软雅黑" panose="020B0503020204020204" pitchFamily="34" charset="-122"/>
              <a:cs typeface="Microsoft JhengHei" panose="020B0604030504040204" charset="-120"/>
            </a:endParaRP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400" spc="5" dirty="0">
                <a:latin typeface="微软雅黑" panose="020B0503020204020204" pitchFamily="34" charset="-122"/>
                <a:cs typeface="Microsoft JhengHei" panose="020B0604030504040204" charset="-120"/>
              </a:rPr>
              <a:t>7</a:t>
            </a:r>
            <a:r>
              <a:rPr lang="zh-CN" altLang="en-US" sz="2400" spc="5" dirty="0">
                <a:latin typeface="微软雅黑" panose="020B0503020204020204" pitchFamily="34" charset="-122"/>
                <a:cs typeface="Microsoft JhengHei" panose="020B0604030504040204" charset="-120"/>
              </a:rPr>
              <a:t>、课程退课</a:t>
            </a:r>
            <a:endParaRPr lang="zh-CN" altLang="en-US" sz="2400" spc="5" dirty="0">
              <a:latin typeface="微软雅黑" panose="020B0503020204020204" pitchFamily="34" charset="-122"/>
              <a:cs typeface="Microsoft JhengHei" panose="020B0604030504040204" charset="-120"/>
            </a:endParaRP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400" spc="5" dirty="0">
                <a:latin typeface="微软雅黑" panose="020B0503020204020204" pitchFamily="34" charset="-122"/>
                <a:cs typeface="Microsoft JhengHei" panose="020B0604030504040204" charset="-120"/>
              </a:rPr>
              <a:t>8</a:t>
            </a:r>
            <a:r>
              <a:rPr lang="zh-CN" altLang="en-US" sz="2400" spc="5" dirty="0">
                <a:latin typeface="微软雅黑" panose="020B0503020204020204" pitchFamily="34" charset="-122"/>
                <a:cs typeface="Microsoft JhengHei" panose="020B0604030504040204" charset="-120"/>
              </a:rPr>
              <a:t>、个人中心</a:t>
            </a:r>
            <a:endParaRPr lang="zh-CN" altLang="en-US" sz="2400" spc="5" dirty="0">
              <a:latin typeface="微软雅黑" panose="020B0503020204020204" pitchFamily="34" charset="-122"/>
              <a:cs typeface="Microsoft JhengHei" panose="020B0604030504040204" charset="-120"/>
            </a:endParaRP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400" spc="5" dirty="0">
                <a:latin typeface="微软雅黑" panose="020B0503020204020204" pitchFamily="34" charset="-122"/>
                <a:cs typeface="Microsoft JhengHei" panose="020B0604030504040204" charset="-120"/>
              </a:rPr>
              <a:t>9</a:t>
            </a:r>
            <a:r>
              <a:rPr lang="zh-CN" altLang="en-US" sz="2400" spc="5" dirty="0">
                <a:latin typeface="微软雅黑" panose="020B0503020204020204" pitchFamily="34" charset="-122"/>
                <a:cs typeface="Microsoft JhengHei" panose="020B0604030504040204" charset="-120"/>
              </a:rPr>
              <a:t>、</a:t>
            </a:r>
            <a:r>
              <a:rPr lang="zh-CN" altLang="en-US" sz="2400" spc="5" dirty="0">
                <a:latin typeface="微软雅黑" panose="020B0503020204020204" pitchFamily="34" charset="-122"/>
                <a:cs typeface="Microsoft JhengHei" panose="020B0604030504040204" charset="-120"/>
                <a:sym typeface="+mn-ea"/>
              </a:rPr>
              <a:t>问题咨询</a:t>
            </a:r>
            <a:endParaRPr lang="zh-CN" altLang="en-US" sz="2400" spc="5" dirty="0">
              <a:latin typeface="微软雅黑" panose="020B0503020204020204" pitchFamily="34" charset="-122"/>
              <a:cs typeface="Microsoft JhengHei" panose="020B0604030504040204" charset="-120"/>
            </a:endParaRP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endParaRPr lang="zh-CN" altLang="en-US" sz="2400" spc="5" dirty="0">
              <a:latin typeface="微软雅黑" panose="020B0503020204020204" pitchFamily="34" charset="-122"/>
              <a:cs typeface="Microsoft JhengHei" panose="020B0604030504040204" charset="-120"/>
            </a:endParaRP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endParaRPr lang="zh-CN" altLang="en-US" b="1" spc="5" dirty="0">
              <a:latin typeface="微软雅黑" panose="020B0503020204020204" pitchFamily="34" charset="-122"/>
              <a:cs typeface="Microsoft JhengHei" panose="020B0604030504040204" charset="-120"/>
            </a:endParaRP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endParaRPr lang="zh-CN" altLang="en-US" b="1" spc="5" dirty="0">
              <a:latin typeface="微软雅黑" panose="020B0503020204020204" pitchFamily="34" charset="-122"/>
              <a:cs typeface="Microsoft JhengHei" panose="020B0604030504040204" charset="-120"/>
            </a:endParaRPr>
          </a:p>
        </p:txBody>
      </p:sp>
    </p:spTree>
  </p:cSld>
  <p:clrMapOvr>
    <a:masterClrMapping/>
  </p:clrMapOvr>
  <p:transition>
    <p:cover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rcRect l="-193" t="6628"/>
          <a:stretch>
            <a:fillRect/>
          </a:stretch>
        </p:blipFill>
        <p:spPr>
          <a:xfrm>
            <a:off x="-23495" y="905510"/>
            <a:ext cx="12196445" cy="5742940"/>
          </a:xfrm>
          <a:prstGeom prst="rect">
            <a:avLst/>
          </a:prstGeom>
        </p:spPr>
      </p:pic>
      <p:sp>
        <p:nvSpPr>
          <p:cNvPr id="14" name="文本框 36"/>
          <p:cNvSpPr>
            <a:spLocks noChangeArrowheads="1"/>
          </p:cNvSpPr>
          <p:nvPr/>
        </p:nvSpPr>
        <p:spPr bwMode="auto">
          <a:xfrm>
            <a:off x="0" y="144632"/>
            <a:ext cx="6096000" cy="460375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5.2</a:t>
            </a:r>
            <a:r>
              <a: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、加入课程</a:t>
            </a:r>
            <a:endParaRPr lang="en-US" altLang="zh-CN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225668" y="4059398"/>
            <a:ext cx="185610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、列表选择。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38220" y="3745230"/>
            <a:ext cx="8538210" cy="100139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TextBox 3"/>
          <p:cNvSpPr txBox="1"/>
          <p:nvPr/>
        </p:nvSpPr>
        <p:spPr>
          <a:xfrm>
            <a:off x="3538220" y="3892550"/>
            <a:ext cx="8391525" cy="860425"/>
          </a:xfrm>
          <a:prstGeom prst="rect">
            <a:avLst/>
          </a:prstGeom>
          <a:noFill/>
          <a:ln w="25400">
            <a:solidFill>
              <a:schemeClr val="accent1"/>
            </a:solidFill>
            <a:prstDash val="sysDash"/>
            <a:round/>
          </a:ln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选择需要学习的周期，然后点击加入课程即可选择该门课程进行学习，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请正确选择自己需要的加入的周期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>
    <p:cover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l="-42" t="7703"/>
          <a:stretch>
            <a:fillRect/>
          </a:stretch>
        </p:blipFill>
        <p:spPr>
          <a:xfrm>
            <a:off x="-5080" y="1080770"/>
            <a:ext cx="12181205" cy="5699125"/>
          </a:xfrm>
          <a:prstGeom prst="rect">
            <a:avLst/>
          </a:prstGeom>
        </p:spPr>
      </p:pic>
      <p:sp>
        <p:nvSpPr>
          <p:cNvPr id="14" name="文本框 36"/>
          <p:cNvSpPr>
            <a:spLocks noChangeArrowheads="1"/>
          </p:cNvSpPr>
          <p:nvPr/>
        </p:nvSpPr>
        <p:spPr bwMode="auto">
          <a:xfrm>
            <a:off x="0" y="144632"/>
            <a:ext cx="6096000" cy="460375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5.2</a:t>
            </a:r>
            <a:r>
              <a: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、加入课程</a:t>
            </a:r>
            <a:endParaRPr lang="en-US" altLang="zh-CN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310765" y="5253990"/>
            <a:ext cx="8538210" cy="100139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TextBox 3"/>
          <p:cNvSpPr txBox="1"/>
          <p:nvPr/>
        </p:nvSpPr>
        <p:spPr>
          <a:xfrm>
            <a:off x="2383790" y="5415280"/>
            <a:ext cx="8391525" cy="706755"/>
          </a:xfrm>
          <a:prstGeom prst="rect">
            <a:avLst/>
          </a:prstGeom>
          <a:noFill/>
          <a:ln w="25400">
            <a:solidFill>
              <a:schemeClr val="accent1"/>
            </a:solidFill>
            <a:prstDash val="sysDash"/>
            <a:round/>
          </a:ln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课程详情界面，针对MOOC公开课，学生加入时出现弹框提醒，引导学生正确选课。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l="-42" t="7703"/>
          <a:stretch>
            <a:fillRect/>
          </a:stretch>
        </p:blipFill>
        <p:spPr>
          <a:xfrm>
            <a:off x="0" y="1063625"/>
            <a:ext cx="12181205" cy="5699125"/>
          </a:xfrm>
          <a:prstGeom prst="rect">
            <a:avLst/>
          </a:prstGeom>
        </p:spPr>
      </p:pic>
      <p:sp>
        <p:nvSpPr>
          <p:cNvPr id="5" name="TextBox 3"/>
          <p:cNvSpPr txBox="1"/>
          <p:nvPr/>
        </p:nvSpPr>
        <p:spPr>
          <a:xfrm>
            <a:off x="2388870" y="5398135"/>
            <a:ext cx="8391525" cy="706755"/>
          </a:xfrm>
          <a:prstGeom prst="rect">
            <a:avLst/>
          </a:prstGeom>
          <a:noFill/>
          <a:ln w="25400">
            <a:solidFill>
              <a:schemeClr val="accent1"/>
            </a:solidFill>
            <a:prstDash val="sysDash"/>
            <a:round/>
          </a:ln>
        </p:spPr>
        <p:txBody>
          <a:bodyPr wrap="square" rtlCol="0">
            <a:spAutoFit/>
          </a:bodyPr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课程详情界面，针对MOOC公开课，学生加入时出现弹框提醒，引导学生正确选课。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>
    <p:cover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7645" y="723900"/>
            <a:ext cx="11700510" cy="5763260"/>
          </a:xfrm>
          <a:prstGeom prst="rect">
            <a:avLst/>
          </a:prstGeom>
        </p:spPr>
      </p:pic>
      <p:sp>
        <p:nvSpPr>
          <p:cNvPr id="14" name="文本框 36"/>
          <p:cNvSpPr>
            <a:spLocks noChangeArrowheads="1"/>
          </p:cNvSpPr>
          <p:nvPr/>
        </p:nvSpPr>
        <p:spPr bwMode="auto">
          <a:xfrm>
            <a:off x="0" y="144632"/>
            <a:ext cx="6096000" cy="460375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5.2</a:t>
            </a:r>
            <a:r>
              <a: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、加入课程</a:t>
            </a:r>
            <a:endParaRPr lang="en-US" altLang="zh-CN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80770" y="4074795"/>
            <a:ext cx="8294370" cy="252603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TextBox 3"/>
          <p:cNvSpPr txBox="1"/>
          <p:nvPr/>
        </p:nvSpPr>
        <p:spPr>
          <a:xfrm>
            <a:off x="1162050" y="4286250"/>
            <a:ext cx="8037830" cy="2245360"/>
          </a:xfrm>
          <a:prstGeom prst="rect">
            <a:avLst/>
          </a:prstGeom>
          <a:noFill/>
          <a:ln w="25400">
            <a:solidFill>
              <a:schemeClr val="accent1"/>
            </a:solidFill>
            <a:prstDash val="sysDash"/>
            <a:round/>
          </a:ln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开课时间指课程开放学习的时间段。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考试时间为课程预计考试时间，实际考试时间以教务处通知为准。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建议学分为课程通过后，学生获得的学分。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建议学时指教学的时间单位，一节课的时间称一学时。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教学模式有闯关模式和自由模式两种。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>
    <p:cover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3"/>
          <p:cNvSpPr>
            <a:spLocks noChangeArrowheads="1"/>
          </p:cNvSpPr>
          <p:nvPr/>
        </p:nvSpPr>
        <p:spPr bwMode="auto">
          <a:xfrm>
            <a:off x="5083175" y="2220913"/>
            <a:ext cx="1811338" cy="1809750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 w="28575">
            <a:solidFill>
              <a:schemeClr val="bg1"/>
            </a:solidFill>
            <a:bevel/>
          </a:ln>
        </p:spPr>
        <p:txBody>
          <a:bodyPr anchor="ctr"/>
          <a:lstStyle/>
          <a:p>
            <a:pPr algn="ctr" eaLnBrk="1" hangingPunct="1"/>
            <a:r>
              <a:rPr lang="en-US" altLang="zh-CN" sz="6600" dirty="0">
                <a:solidFill>
                  <a:schemeClr val="bg1"/>
                </a:solidFill>
              </a:rPr>
              <a:t>6</a:t>
            </a:r>
            <a:endParaRPr lang="en-US" altLang="zh-CN" sz="6600" dirty="0">
              <a:solidFill>
                <a:schemeClr val="bg1"/>
              </a:solidFill>
            </a:endParaRPr>
          </a:p>
        </p:txBody>
      </p:sp>
      <p:sp>
        <p:nvSpPr>
          <p:cNvPr id="10" name="空心弧 7"/>
          <p:cNvSpPr>
            <a:spLocks noChangeArrowheads="1"/>
          </p:cNvSpPr>
          <p:nvPr/>
        </p:nvSpPr>
        <p:spPr bwMode="auto">
          <a:xfrm rot="7415860">
            <a:off x="4943476" y="2024062"/>
            <a:ext cx="2163762" cy="2163763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478492574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0911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8788" y="20926"/>
                </a:moveTo>
                <a:cubicBezTo>
                  <a:pt x="3956" y="19966"/>
                  <a:pt x="476" y="15726"/>
                  <a:pt x="476" y="10800"/>
                </a:cubicBezTo>
                <a:cubicBezTo>
                  <a:pt x="476" y="5098"/>
                  <a:pt x="5098" y="476"/>
                  <a:pt x="10800" y="476"/>
                </a:cubicBezTo>
                <a:cubicBezTo>
                  <a:pt x="16501" y="476"/>
                  <a:pt x="21124" y="5098"/>
                  <a:pt x="21124" y="10800"/>
                </a:cubicBezTo>
                <a:cubicBezTo>
                  <a:pt x="21124" y="15726"/>
                  <a:pt x="17643" y="19966"/>
                  <a:pt x="12811" y="20926"/>
                </a:cubicBezTo>
                <a:lnTo>
                  <a:pt x="12904" y="21392"/>
                </a:lnTo>
                <a:cubicBezTo>
                  <a:pt x="17959" y="20388"/>
                  <a:pt x="21600" y="15953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-1" y="15953"/>
                  <a:pt x="3640" y="20388"/>
                  <a:pt x="8695" y="21392"/>
                </a:cubicBezTo>
                <a:lnTo>
                  <a:pt x="8788" y="20926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9525">
            <a:noFill/>
            <a:rou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1" name="空心弧 8"/>
          <p:cNvSpPr>
            <a:spLocks noChangeArrowheads="1"/>
          </p:cNvSpPr>
          <p:nvPr/>
        </p:nvSpPr>
        <p:spPr bwMode="auto">
          <a:xfrm rot="-2323176">
            <a:off x="4687888" y="1825625"/>
            <a:ext cx="2601912" cy="2601913"/>
          </a:xfrm>
          <a:custGeom>
            <a:avLst/>
            <a:gdLst>
              <a:gd name="T0" fmla="*/ 2147483647 w 21600"/>
              <a:gd name="T1" fmla="*/ 0 h 21600"/>
              <a:gd name="T2" fmla="*/ 520877779 w 21600"/>
              <a:gd name="T3" fmla="*/ 2147483647 h 21600"/>
              <a:gd name="T4" fmla="*/ 2147483647 w 21600"/>
              <a:gd name="T5" fmla="*/ 95610173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6931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572" y="10082"/>
                </a:moveTo>
                <a:cubicBezTo>
                  <a:pt x="948" y="4711"/>
                  <a:pt x="5415" y="547"/>
                  <a:pt x="10799" y="547"/>
                </a:cubicBezTo>
                <a:cubicBezTo>
                  <a:pt x="16184" y="546"/>
                  <a:pt x="20651" y="4711"/>
                  <a:pt x="21027" y="10082"/>
                </a:cubicBezTo>
                <a:lnTo>
                  <a:pt x="21573" y="10044"/>
                </a:lnTo>
                <a:cubicBezTo>
                  <a:pt x="21176" y="4386"/>
                  <a:pt x="16471" y="0"/>
                  <a:pt x="10800" y="0"/>
                </a:cubicBezTo>
                <a:cubicBezTo>
                  <a:pt x="5128" y="-1"/>
                  <a:pt x="423" y="4386"/>
                  <a:pt x="26" y="10044"/>
                </a:cubicBezTo>
                <a:lnTo>
                  <a:pt x="572" y="10082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9525">
            <a:noFill/>
            <a:rou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2" name="空心弧 9"/>
          <p:cNvSpPr>
            <a:spLocks noChangeArrowheads="1"/>
          </p:cNvSpPr>
          <p:nvPr/>
        </p:nvSpPr>
        <p:spPr bwMode="auto">
          <a:xfrm rot="9607315">
            <a:off x="4513263" y="1671638"/>
            <a:ext cx="2943225" cy="2941637"/>
          </a:xfrm>
          <a:custGeom>
            <a:avLst/>
            <a:gdLst>
              <a:gd name="T0" fmla="*/ 2147483647 w 21600"/>
              <a:gd name="T1" fmla="*/ 0 h 21600"/>
              <a:gd name="T2" fmla="*/ 490815975 w 21600"/>
              <a:gd name="T3" fmla="*/ 2147483647 h 21600"/>
              <a:gd name="T4" fmla="*/ 2147483647 w 21600"/>
              <a:gd name="T5" fmla="*/ 848686209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6931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361" y="10067"/>
                </a:moveTo>
                <a:cubicBezTo>
                  <a:pt x="746" y="4586"/>
                  <a:pt x="5305" y="336"/>
                  <a:pt x="10799" y="336"/>
                </a:cubicBezTo>
                <a:cubicBezTo>
                  <a:pt x="16294" y="335"/>
                  <a:pt x="20853" y="4586"/>
                  <a:pt x="21238" y="10067"/>
                </a:cubicBezTo>
                <a:lnTo>
                  <a:pt x="21573" y="10044"/>
                </a:lnTo>
                <a:cubicBezTo>
                  <a:pt x="21176" y="4386"/>
                  <a:pt x="16471" y="0"/>
                  <a:pt x="10800" y="0"/>
                </a:cubicBezTo>
                <a:cubicBezTo>
                  <a:pt x="5128" y="-1"/>
                  <a:pt x="423" y="4386"/>
                  <a:pt x="26" y="10044"/>
                </a:cubicBezTo>
                <a:lnTo>
                  <a:pt x="361" y="10067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9525">
            <a:noFill/>
            <a:rou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3" name="等腰三角形 35"/>
          <p:cNvSpPr>
            <a:spLocks noChangeArrowheads="1"/>
          </p:cNvSpPr>
          <p:nvPr/>
        </p:nvSpPr>
        <p:spPr bwMode="auto">
          <a:xfrm>
            <a:off x="5902325" y="4686300"/>
            <a:ext cx="246063" cy="187325"/>
          </a:xfrm>
          <a:prstGeom prst="triangle">
            <a:avLst>
              <a:gd name="adj" fmla="val 50000"/>
            </a:avLst>
          </a:prstGeom>
          <a:solidFill>
            <a:schemeClr val="tx2">
              <a:lumMod val="60000"/>
              <a:lumOff val="40000"/>
            </a:schemeClr>
          </a:solidFill>
          <a:ln w="9525">
            <a:noFill/>
            <a:miter lim="800000"/>
          </a:ln>
        </p:spPr>
        <p:txBody>
          <a:bodyPr anchor="ctr"/>
          <a:lstStyle/>
          <a:p>
            <a:pPr algn="ctr" eaLnBrk="1" hangingPunct="1"/>
            <a:endParaRPr lang="zh-CN" altLang="zh-CN">
              <a:solidFill>
                <a:schemeClr val="bg1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" name="文本框 36"/>
          <p:cNvSpPr>
            <a:spLocks noChangeArrowheads="1"/>
          </p:cNvSpPr>
          <p:nvPr/>
        </p:nvSpPr>
        <p:spPr bwMode="auto">
          <a:xfrm>
            <a:off x="3779838" y="4900613"/>
            <a:ext cx="4495800" cy="64516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课程学习</a:t>
            </a:r>
            <a:endParaRPr lang="zh-CN" altLang="en-US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>
    <p:cover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36"/>
          <p:cNvSpPr>
            <a:spLocks noChangeArrowheads="1"/>
          </p:cNvSpPr>
          <p:nvPr/>
        </p:nvSpPr>
        <p:spPr bwMode="auto">
          <a:xfrm>
            <a:off x="0" y="144632"/>
            <a:ext cx="6096000" cy="460375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6.1</a:t>
            </a:r>
            <a:r>
              <a: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、开始学习</a:t>
            </a:r>
            <a:endParaRPr lang="zh-CN" altLang="en-US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5745" y="676910"/>
            <a:ext cx="11505565" cy="58070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/>
          <a:srcRect t="67054" r="78488"/>
          <a:stretch>
            <a:fillRect/>
          </a:stretch>
        </p:blipFill>
        <p:spPr>
          <a:xfrm>
            <a:off x="2122598" y="4886325"/>
            <a:ext cx="1629224" cy="1184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810635" y="4398010"/>
            <a:ext cx="4570730" cy="202819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142458" y="4422388"/>
            <a:ext cx="3711615" cy="2091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charset="0"/>
              <a:buChar char="p"/>
            </a:pP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在个人中心中，查看我学的课，点击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【继续学习】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，进入学习页面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charset="0"/>
              <a:buChar char="u"/>
            </a:pP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如果教师发布了作业，学生没有完成前，会出现待办事项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8" name="直接箭头连接符 37"/>
          <p:cNvCxnSpPr/>
          <p:nvPr/>
        </p:nvCxnSpPr>
        <p:spPr>
          <a:xfrm flipV="1">
            <a:off x="7875270" y="4321810"/>
            <a:ext cx="1027430" cy="396240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6" name="直接箭头连接符 5"/>
          <p:cNvCxnSpPr/>
          <p:nvPr/>
        </p:nvCxnSpPr>
        <p:spPr>
          <a:xfrm flipH="1" flipV="1">
            <a:off x="3039110" y="5484495"/>
            <a:ext cx="902335" cy="523240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3" name="直接箭头连接符 2"/>
          <p:cNvCxnSpPr/>
          <p:nvPr/>
        </p:nvCxnSpPr>
        <p:spPr>
          <a:xfrm flipV="1">
            <a:off x="5372100" y="1009650"/>
            <a:ext cx="4187190" cy="3618865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</p:spPr>
      </p:cxn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15830" y="1009650"/>
            <a:ext cx="1097280" cy="84582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15830" y="1310640"/>
            <a:ext cx="604520" cy="243840"/>
          </a:xfrm>
          <a:prstGeom prst="rect">
            <a:avLst/>
          </a:prstGeom>
        </p:spPr>
      </p:pic>
    </p:spTree>
  </p:cSld>
  <p:clrMapOvr>
    <a:masterClrMapping/>
  </p:clrMapOvr>
  <p:transition>
    <p:cover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36"/>
          <p:cNvSpPr>
            <a:spLocks noChangeArrowheads="1"/>
          </p:cNvSpPr>
          <p:nvPr/>
        </p:nvSpPr>
        <p:spPr bwMode="auto">
          <a:xfrm>
            <a:off x="0" y="144632"/>
            <a:ext cx="6096000" cy="460375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6.1</a:t>
            </a:r>
            <a:r>
              <a: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、开始学习</a:t>
            </a:r>
            <a:endParaRPr lang="en-US" altLang="zh-CN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590" y="723265"/>
            <a:ext cx="11496040" cy="583057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48590" y="4126865"/>
            <a:ext cx="41211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【开始学习】</a:t>
            </a:r>
            <a:endParaRPr lang="zh-CN" altLang="en-US" sz="2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cover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36"/>
          <p:cNvSpPr>
            <a:spLocks noChangeArrowheads="1"/>
          </p:cNvSpPr>
          <p:nvPr/>
        </p:nvSpPr>
        <p:spPr bwMode="auto">
          <a:xfrm>
            <a:off x="0" y="144632"/>
            <a:ext cx="6096000" cy="460375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6.2</a:t>
            </a:r>
            <a:r>
              <a: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、学习课程</a:t>
            </a:r>
            <a:r>
              <a:rPr lang="en-US" altLang="zh-CN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-</a:t>
            </a:r>
            <a:r>
              <a: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概述</a:t>
            </a:r>
            <a:endParaRPr lang="zh-CN" altLang="en-US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395" y="1435100"/>
            <a:ext cx="7061200" cy="338455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7527290" y="1474470"/>
            <a:ext cx="461454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latinLnBrk="0">
              <a:lnSpc>
                <a:spcPct val="150000"/>
              </a:lnSpc>
              <a:buFont typeface="Wingdings" panose="05000000000000000000" charset="0"/>
              <a:buChar char="p"/>
            </a:pP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右侧栏有三个标签：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目录、笔记、提问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，默认展示第一个章节目录内容；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latinLnBrk="0">
              <a:lnSpc>
                <a:spcPct val="150000"/>
              </a:lnSpc>
              <a:buFont typeface="Wingdings" panose="05000000000000000000" charset="0"/>
              <a:buChar char="p"/>
            </a:pP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右侧目录会显示章节的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学习资源，类型有视频、文本、附件、讨论、测验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五类，每个章节有1个或多个资源；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latinLnBrk="0">
              <a:lnSpc>
                <a:spcPct val="150000"/>
              </a:lnSpc>
              <a:buFont typeface="Wingdings" panose="05000000000000000000" charset="0"/>
              <a:buChar char="p"/>
            </a:pP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课程资源标注任务点的，必须完成，任务点完成后，该项后面会打绿色√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408" y="1474787"/>
            <a:ext cx="1314286" cy="466667"/>
          </a:xfrm>
          <a:prstGeom prst="rect">
            <a:avLst/>
          </a:prstGeom>
        </p:spPr>
      </p:pic>
    </p:spTree>
  </p:cSld>
  <p:clrMapOvr>
    <a:masterClrMapping/>
  </p:clrMapOvr>
  <p:transition>
    <p:cover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36"/>
          <p:cNvSpPr>
            <a:spLocks noChangeArrowheads="1"/>
          </p:cNvSpPr>
          <p:nvPr/>
        </p:nvSpPr>
        <p:spPr bwMode="auto">
          <a:xfrm>
            <a:off x="0" y="144632"/>
            <a:ext cx="6096000" cy="460375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6.2</a:t>
            </a:r>
            <a:r>
              <a: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、学习课程</a:t>
            </a:r>
            <a:r>
              <a:rPr lang="en-US" altLang="zh-CN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-</a:t>
            </a:r>
            <a:r>
              <a: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视频</a:t>
            </a:r>
            <a:endParaRPr lang="zh-CN" altLang="en-US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05155"/>
            <a:ext cx="11978640" cy="605853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357245" y="2711450"/>
            <a:ext cx="562927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【课程目录】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选择学习的课程资源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atinLnBrk="0"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任务点：表明观看该门课程会获得相应的分数。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357245" y="3987165"/>
            <a:ext cx="563943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>
              <a:lnSpc>
                <a:spcPct val="150000"/>
              </a:lnSpc>
            </a:pPr>
            <a:r>
              <a:rPr lang="zh-CN" altLang="en-US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温馨提示：</a:t>
            </a:r>
            <a:endParaRPr lang="zh-CN" altLang="en-US" sz="1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latinLnBrk="0">
              <a:lnSpc>
                <a:spcPct val="150000"/>
              </a:lnSpc>
              <a:buFont typeface="Wingdings" panose="05000000000000000000" charset="0"/>
              <a:buChar char="p"/>
            </a:pPr>
            <a:r>
              <a:rPr lang="zh-CN" altLang="en-US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教师可以将学习设置成两种模式，一种是闯关模式，一种是自由模式。</a:t>
            </a:r>
            <a:endParaRPr lang="zh-CN" altLang="en-US" sz="1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latinLnBrk="0">
              <a:lnSpc>
                <a:spcPct val="150000"/>
              </a:lnSpc>
              <a:buFont typeface="Wingdings" panose="05000000000000000000" charset="0"/>
              <a:buChar char="p"/>
            </a:pPr>
            <a:r>
              <a:rPr lang="zh-CN" altLang="en-US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课程为闯关模式时，需先完成之前章节的视频和测验，再开始下一个章节的学习。</a:t>
            </a:r>
            <a:endParaRPr lang="zh-CN" altLang="en-US" sz="1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latinLnBrk="0">
              <a:lnSpc>
                <a:spcPct val="150000"/>
              </a:lnSpc>
              <a:buFont typeface="Wingdings" panose="05000000000000000000" charset="0"/>
              <a:buChar char="p"/>
            </a:pPr>
            <a:r>
              <a:rPr lang="zh-CN" altLang="en-US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课程为自由模式时，可以不必严格按照章节的顺序学习。</a:t>
            </a:r>
            <a:endParaRPr lang="zh-CN" altLang="en-US" sz="1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cover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36"/>
          <p:cNvSpPr>
            <a:spLocks noChangeArrowheads="1"/>
          </p:cNvSpPr>
          <p:nvPr/>
        </p:nvSpPr>
        <p:spPr bwMode="auto">
          <a:xfrm>
            <a:off x="0" y="144632"/>
            <a:ext cx="6096000" cy="460375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6.2</a:t>
            </a:r>
            <a:r>
              <a: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、学习课程</a:t>
            </a:r>
            <a:r>
              <a:rPr lang="en-US" altLang="zh-CN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-</a:t>
            </a:r>
            <a:r>
              <a: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讨论</a:t>
            </a:r>
            <a:endParaRPr lang="zh-CN" altLang="en-US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05155"/>
            <a:ext cx="12024360" cy="609790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952750" y="2711450"/>
            <a:ext cx="60337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【讨论】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为老师设置的讨论题，学生可以参与讨论。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cover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36"/>
          <p:cNvSpPr>
            <a:spLocks noChangeArrowheads="1"/>
          </p:cNvSpPr>
          <p:nvPr/>
        </p:nvSpPr>
        <p:spPr bwMode="auto">
          <a:xfrm>
            <a:off x="0" y="144632"/>
            <a:ext cx="6096000" cy="460375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6.2</a:t>
            </a:r>
            <a:r>
              <a: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、学习课程</a:t>
            </a:r>
            <a:r>
              <a:rPr lang="en-US" altLang="zh-CN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-</a:t>
            </a:r>
            <a:r>
              <a: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文本</a:t>
            </a:r>
            <a:endParaRPr lang="zh-CN" altLang="en-US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05155"/>
            <a:ext cx="11924030" cy="60337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392045" y="3422650"/>
            <a:ext cx="63785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【文本】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为老师录入的扩展内容，学生可以深入学习。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cover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3"/>
          <p:cNvSpPr>
            <a:spLocks noChangeArrowheads="1"/>
          </p:cNvSpPr>
          <p:nvPr/>
        </p:nvSpPr>
        <p:spPr bwMode="auto">
          <a:xfrm>
            <a:off x="5083175" y="2220913"/>
            <a:ext cx="1811338" cy="1809750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 w="28575">
            <a:solidFill>
              <a:schemeClr val="bg1"/>
            </a:solidFill>
            <a:bevel/>
          </a:ln>
        </p:spPr>
        <p:txBody>
          <a:bodyPr anchor="ctr"/>
          <a:lstStyle/>
          <a:p>
            <a:pPr algn="ctr" eaLnBrk="1" hangingPunct="1"/>
            <a:r>
              <a:rPr lang="en-US" altLang="zh-CN" sz="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endParaRPr lang="zh-CN" altLang="en-US" sz="6600" dirty="0">
              <a:solidFill>
                <a:schemeClr val="bg1"/>
              </a:solidFill>
            </a:endParaRPr>
          </a:p>
        </p:txBody>
      </p:sp>
      <p:sp>
        <p:nvSpPr>
          <p:cNvPr id="10" name="空心弧 7"/>
          <p:cNvSpPr>
            <a:spLocks noChangeArrowheads="1"/>
          </p:cNvSpPr>
          <p:nvPr/>
        </p:nvSpPr>
        <p:spPr bwMode="auto">
          <a:xfrm rot="7415860">
            <a:off x="4943476" y="2024062"/>
            <a:ext cx="2163762" cy="2163763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478492574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0911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8788" y="20926"/>
                </a:moveTo>
                <a:cubicBezTo>
                  <a:pt x="3956" y="19966"/>
                  <a:pt x="476" y="15726"/>
                  <a:pt x="476" y="10800"/>
                </a:cubicBezTo>
                <a:cubicBezTo>
                  <a:pt x="476" y="5098"/>
                  <a:pt x="5098" y="476"/>
                  <a:pt x="10800" y="476"/>
                </a:cubicBezTo>
                <a:cubicBezTo>
                  <a:pt x="16501" y="476"/>
                  <a:pt x="21124" y="5098"/>
                  <a:pt x="21124" y="10800"/>
                </a:cubicBezTo>
                <a:cubicBezTo>
                  <a:pt x="21124" y="15726"/>
                  <a:pt x="17643" y="19966"/>
                  <a:pt x="12811" y="20926"/>
                </a:cubicBezTo>
                <a:lnTo>
                  <a:pt x="12904" y="21392"/>
                </a:lnTo>
                <a:cubicBezTo>
                  <a:pt x="17959" y="20388"/>
                  <a:pt x="21600" y="15953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-1" y="15953"/>
                  <a:pt x="3640" y="20388"/>
                  <a:pt x="8695" y="21392"/>
                </a:cubicBezTo>
                <a:lnTo>
                  <a:pt x="8788" y="20926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9525">
            <a:noFill/>
            <a:rou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1" name="空心弧 8"/>
          <p:cNvSpPr>
            <a:spLocks noChangeArrowheads="1"/>
          </p:cNvSpPr>
          <p:nvPr/>
        </p:nvSpPr>
        <p:spPr bwMode="auto">
          <a:xfrm rot="-2323176">
            <a:off x="4687888" y="1825625"/>
            <a:ext cx="2601912" cy="2601913"/>
          </a:xfrm>
          <a:custGeom>
            <a:avLst/>
            <a:gdLst>
              <a:gd name="T0" fmla="*/ 2147483647 w 21600"/>
              <a:gd name="T1" fmla="*/ 0 h 21600"/>
              <a:gd name="T2" fmla="*/ 520877779 w 21600"/>
              <a:gd name="T3" fmla="*/ 2147483647 h 21600"/>
              <a:gd name="T4" fmla="*/ 2147483647 w 21600"/>
              <a:gd name="T5" fmla="*/ 95610173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6931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572" y="10082"/>
                </a:moveTo>
                <a:cubicBezTo>
                  <a:pt x="948" y="4711"/>
                  <a:pt x="5415" y="547"/>
                  <a:pt x="10799" y="547"/>
                </a:cubicBezTo>
                <a:cubicBezTo>
                  <a:pt x="16184" y="546"/>
                  <a:pt x="20651" y="4711"/>
                  <a:pt x="21027" y="10082"/>
                </a:cubicBezTo>
                <a:lnTo>
                  <a:pt x="21573" y="10044"/>
                </a:lnTo>
                <a:cubicBezTo>
                  <a:pt x="21176" y="4386"/>
                  <a:pt x="16471" y="0"/>
                  <a:pt x="10800" y="0"/>
                </a:cubicBezTo>
                <a:cubicBezTo>
                  <a:pt x="5128" y="-1"/>
                  <a:pt x="423" y="4386"/>
                  <a:pt x="26" y="10044"/>
                </a:cubicBezTo>
                <a:lnTo>
                  <a:pt x="572" y="10082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9525">
            <a:noFill/>
            <a:rou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2" name="空心弧 9"/>
          <p:cNvSpPr>
            <a:spLocks noChangeArrowheads="1"/>
          </p:cNvSpPr>
          <p:nvPr/>
        </p:nvSpPr>
        <p:spPr bwMode="auto">
          <a:xfrm rot="9607315">
            <a:off x="4513263" y="1671638"/>
            <a:ext cx="2943225" cy="2941637"/>
          </a:xfrm>
          <a:custGeom>
            <a:avLst/>
            <a:gdLst>
              <a:gd name="T0" fmla="*/ 2147483647 w 21600"/>
              <a:gd name="T1" fmla="*/ 0 h 21600"/>
              <a:gd name="T2" fmla="*/ 490815975 w 21600"/>
              <a:gd name="T3" fmla="*/ 2147483647 h 21600"/>
              <a:gd name="T4" fmla="*/ 2147483647 w 21600"/>
              <a:gd name="T5" fmla="*/ 848686209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6931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361" y="10067"/>
                </a:moveTo>
                <a:cubicBezTo>
                  <a:pt x="746" y="4586"/>
                  <a:pt x="5305" y="336"/>
                  <a:pt x="10799" y="336"/>
                </a:cubicBezTo>
                <a:cubicBezTo>
                  <a:pt x="16294" y="335"/>
                  <a:pt x="20853" y="4586"/>
                  <a:pt x="21238" y="10067"/>
                </a:cubicBezTo>
                <a:lnTo>
                  <a:pt x="21573" y="10044"/>
                </a:lnTo>
                <a:cubicBezTo>
                  <a:pt x="21176" y="4386"/>
                  <a:pt x="16471" y="0"/>
                  <a:pt x="10800" y="0"/>
                </a:cubicBezTo>
                <a:cubicBezTo>
                  <a:pt x="5128" y="-1"/>
                  <a:pt x="423" y="4386"/>
                  <a:pt x="26" y="10044"/>
                </a:cubicBezTo>
                <a:lnTo>
                  <a:pt x="361" y="10067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9525">
            <a:noFill/>
            <a:rou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3" name="等腰三角形 35"/>
          <p:cNvSpPr>
            <a:spLocks noChangeArrowheads="1"/>
          </p:cNvSpPr>
          <p:nvPr/>
        </p:nvSpPr>
        <p:spPr bwMode="auto">
          <a:xfrm>
            <a:off x="5902325" y="4686300"/>
            <a:ext cx="246063" cy="187325"/>
          </a:xfrm>
          <a:prstGeom prst="triangle">
            <a:avLst>
              <a:gd name="adj" fmla="val 50000"/>
            </a:avLst>
          </a:prstGeom>
          <a:solidFill>
            <a:schemeClr val="tx2">
              <a:lumMod val="60000"/>
              <a:lumOff val="40000"/>
            </a:schemeClr>
          </a:solidFill>
          <a:ln w="9525">
            <a:noFill/>
            <a:miter lim="800000"/>
          </a:ln>
        </p:spPr>
        <p:txBody>
          <a:bodyPr anchor="ctr"/>
          <a:lstStyle/>
          <a:p>
            <a:pPr algn="ctr" eaLnBrk="1" hangingPunct="1"/>
            <a:endParaRPr lang="zh-CN" altLang="zh-CN">
              <a:solidFill>
                <a:schemeClr val="bg1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" name="文本框 36"/>
          <p:cNvSpPr>
            <a:spLocks noChangeArrowheads="1"/>
          </p:cNvSpPr>
          <p:nvPr/>
        </p:nvSpPr>
        <p:spPr bwMode="auto">
          <a:xfrm>
            <a:off x="3779838" y="4900613"/>
            <a:ext cx="4495800" cy="64516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访问网站</a:t>
            </a:r>
            <a:endParaRPr lang="zh-CN" altLang="en-US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cover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36"/>
          <p:cNvSpPr>
            <a:spLocks noChangeArrowheads="1"/>
          </p:cNvSpPr>
          <p:nvPr/>
        </p:nvSpPr>
        <p:spPr bwMode="auto">
          <a:xfrm>
            <a:off x="0" y="144632"/>
            <a:ext cx="6096000" cy="460375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6.2</a:t>
            </a:r>
            <a:r>
              <a: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、学习课程</a:t>
            </a:r>
            <a:r>
              <a:rPr lang="en-US" altLang="zh-CN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-</a:t>
            </a:r>
            <a:r>
              <a: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附件</a:t>
            </a:r>
            <a:endParaRPr lang="zh-CN" altLang="en-US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" y="605155"/>
            <a:ext cx="11954510" cy="602678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78230" y="3790950"/>
            <a:ext cx="78441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【附件】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为老师上传的文稿或课件，学生可以预览或者下载到本地。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cover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36"/>
          <p:cNvSpPr>
            <a:spLocks noChangeArrowheads="1"/>
          </p:cNvSpPr>
          <p:nvPr/>
        </p:nvSpPr>
        <p:spPr bwMode="auto">
          <a:xfrm>
            <a:off x="0" y="144632"/>
            <a:ext cx="6096000" cy="460375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6.2</a:t>
            </a:r>
            <a:r>
              <a: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、学习课程</a:t>
            </a:r>
            <a:r>
              <a:rPr lang="en-US" altLang="zh-CN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-</a:t>
            </a:r>
            <a:r>
              <a: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测验</a:t>
            </a:r>
            <a:endParaRPr lang="zh-CN" altLang="en-US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775" y="605155"/>
            <a:ext cx="11816715" cy="59702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923030" y="3075305"/>
            <a:ext cx="451993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【测验】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为学生需要完成的章节测试。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atinLnBrk="0"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按照章节进度完成试卷，并提交试卷。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cover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165" y="726440"/>
            <a:ext cx="11102975" cy="5540375"/>
          </a:xfrm>
          <a:prstGeom prst="rect">
            <a:avLst/>
          </a:prstGeom>
        </p:spPr>
      </p:pic>
      <p:sp>
        <p:nvSpPr>
          <p:cNvPr id="14" name="文本框 36"/>
          <p:cNvSpPr>
            <a:spLocks noChangeArrowheads="1"/>
          </p:cNvSpPr>
          <p:nvPr/>
        </p:nvSpPr>
        <p:spPr bwMode="auto">
          <a:xfrm>
            <a:off x="0" y="144632"/>
            <a:ext cx="6096000" cy="460375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6.3</a:t>
            </a:r>
            <a:r>
              <a: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、笔记</a:t>
            </a:r>
            <a:endParaRPr lang="zh-CN" altLang="en-US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31430" y="3448685"/>
            <a:ext cx="377634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点击【笔记】标签：可在输入框中记录课堂学习笔记，以便复习查阅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点击【我的笔记】查看所有我记过的笔记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0" name="直接箭头连接符 29"/>
          <p:cNvCxnSpPr/>
          <p:nvPr/>
        </p:nvCxnSpPr>
        <p:spPr>
          <a:xfrm flipV="1">
            <a:off x="9262745" y="2282190"/>
            <a:ext cx="252730" cy="1154430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6" name="矩形 5"/>
          <p:cNvSpPr/>
          <p:nvPr/>
        </p:nvSpPr>
        <p:spPr>
          <a:xfrm>
            <a:off x="7618730" y="5652770"/>
            <a:ext cx="846455" cy="289560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over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8445" y="842645"/>
            <a:ext cx="11284585" cy="5614035"/>
          </a:xfrm>
          <a:prstGeom prst="rect">
            <a:avLst/>
          </a:prstGeom>
        </p:spPr>
      </p:pic>
      <p:sp>
        <p:nvSpPr>
          <p:cNvPr id="14" name="文本框 36"/>
          <p:cNvSpPr>
            <a:spLocks noChangeArrowheads="1"/>
          </p:cNvSpPr>
          <p:nvPr/>
        </p:nvSpPr>
        <p:spPr bwMode="auto">
          <a:xfrm>
            <a:off x="0" y="144632"/>
            <a:ext cx="6096000" cy="460375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6.4</a:t>
            </a:r>
            <a:r>
              <a: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、提问</a:t>
            </a:r>
            <a:endParaRPr lang="zh-CN" altLang="en-US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61340" y="4296410"/>
            <a:ext cx="6795135" cy="161480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35660" y="4319270"/>
            <a:ext cx="609917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点击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【提问】</a:t>
            </a:r>
            <a:r>
              <a:rPr lang="zh-CN" altLang="en-US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标签：可在输入框中向老师发起提问</a:t>
            </a:r>
            <a:endParaRPr lang="zh-CN" altLang="en-US" sz="1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buNone/>
            </a:pPr>
            <a:endParaRPr lang="zh-CN" altLang="en-US" sz="1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buNone/>
            </a:pPr>
            <a:r>
              <a:rPr lang="zh-CN" altLang="en-US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点击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【全部讨论】</a:t>
            </a:r>
            <a:r>
              <a:rPr lang="zh-CN" altLang="en-US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，可查看该章节全部讨论</a:t>
            </a:r>
            <a:endParaRPr lang="zh-CN" altLang="en-US" sz="1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buNone/>
            </a:pPr>
            <a:endParaRPr lang="zh-CN" altLang="en-US" sz="1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buNone/>
            </a:pPr>
            <a:r>
              <a:rPr lang="zh-CN" altLang="en-US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注意：如有其他同学在本章提了问题，会显示本章其他问题，可以查看其它同学的提问</a:t>
            </a:r>
            <a:endParaRPr lang="zh-CN" altLang="en-US" sz="1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736205" y="4959350"/>
            <a:ext cx="846455" cy="289560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618730" y="5652770"/>
            <a:ext cx="1209040" cy="356870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over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36"/>
          <p:cNvSpPr>
            <a:spLocks noChangeArrowheads="1"/>
          </p:cNvSpPr>
          <p:nvPr/>
        </p:nvSpPr>
        <p:spPr bwMode="auto">
          <a:xfrm>
            <a:off x="0" y="144632"/>
            <a:ext cx="6096000" cy="460375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6.5</a:t>
            </a:r>
            <a:r>
              <a: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、课程公告</a:t>
            </a:r>
            <a:endParaRPr lang="zh-CN" altLang="en-US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140" y="605155"/>
            <a:ext cx="11983720" cy="607949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89585" y="4558030"/>
            <a:ext cx="7357745" cy="57213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28015" y="4652645"/>
            <a:ext cx="817181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在课程主页，点击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【课程公告】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，可查看当前课程的全部公告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cover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36"/>
          <p:cNvSpPr>
            <a:spLocks noChangeArrowheads="1"/>
          </p:cNvSpPr>
          <p:nvPr/>
        </p:nvSpPr>
        <p:spPr bwMode="auto">
          <a:xfrm>
            <a:off x="0" y="144632"/>
            <a:ext cx="6096000" cy="460375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6.6</a:t>
            </a:r>
            <a:r>
              <a: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、直播</a:t>
            </a:r>
            <a:endParaRPr lang="zh-CN" altLang="en-US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595" y="706120"/>
            <a:ext cx="11866245" cy="600773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25120" y="4979035"/>
            <a:ext cx="5445760" cy="57213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3070" y="5081270"/>
            <a:ext cx="67868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在课程主页，点击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【直播】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，可查看当前课程的全部直播课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cover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36"/>
          <p:cNvSpPr>
            <a:spLocks noChangeArrowheads="1"/>
          </p:cNvSpPr>
          <p:nvPr/>
        </p:nvSpPr>
        <p:spPr bwMode="auto">
          <a:xfrm>
            <a:off x="0" y="144632"/>
            <a:ext cx="6096000" cy="460375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6.7</a:t>
            </a:r>
            <a:r>
              <a: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、课程内容</a:t>
            </a:r>
            <a:r>
              <a:rPr lang="en-US" altLang="zh-CN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-</a:t>
            </a:r>
            <a:r>
              <a: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章节目录</a:t>
            </a:r>
            <a:endParaRPr lang="zh-CN" altLang="en-US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725" y="657860"/>
            <a:ext cx="11887200" cy="601281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096000" y="2098675"/>
            <a:ext cx="3992880" cy="10147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在课程主页，点击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【章节目录】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/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可快速查看当前课程的全部章节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/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并进入学习。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cover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36"/>
          <p:cNvSpPr>
            <a:spLocks noChangeArrowheads="1"/>
          </p:cNvSpPr>
          <p:nvPr/>
        </p:nvSpPr>
        <p:spPr bwMode="auto">
          <a:xfrm>
            <a:off x="0" y="144632"/>
            <a:ext cx="6096000" cy="460375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6.7</a:t>
            </a:r>
            <a:r>
              <a: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、课程内容</a:t>
            </a:r>
            <a:r>
              <a:rPr lang="en-US" altLang="zh-CN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-</a:t>
            </a:r>
            <a:r>
              <a: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课程文档</a:t>
            </a:r>
            <a:endParaRPr lang="zh-CN" altLang="en-US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455" y="655320"/>
            <a:ext cx="12023090" cy="607822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316095" y="5038090"/>
            <a:ext cx="756412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在课程主页，点击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【课程文档】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，可查看当前课程老师上传的全部文档。</a:t>
            </a:r>
            <a:endParaRPr lang="zh-CN" altLang="en-US"/>
          </a:p>
        </p:txBody>
      </p:sp>
    </p:spTree>
  </p:cSld>
  <p:clrMapOvr>
    <a:masterClrMapping/>
  </p:clrMapOvr>
  <p:transition>
    <p:cover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36"/>
          <p:cNvSpPr>
            <a:spLocks noChangeArrowheads="1"/>
          </p:cNvSpPr>
          <p:nvPr/>
        </p:nvSpPr>
        <p:spPr bwMode="auto">
          <a:xfrm>
            <a:off x="0" y="144632"/>
            <a:ext cx="6096000" cy="460375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6.7</a:t>
            </a:r>
            <a:r>
              <a: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、课程内容</a:t>
            </a:r>
            <a:r>
              <a:rPr lang="en-US" altLang="zh-CN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-</a:t>
            </a:r>
            <a:r>
              <a: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课堂笔记</a:t>
            </a:r>
            <a:endParaRPr lang="zh-CN" altLang="en-US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045" y="605155"/>
            <a:ext cx="11851640" cy="60096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963035" y="5485765"/>
            <a:ext cx="728535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在课程主页，点击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【课堂笔记】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，可查看当前课程我记录的所有笔记。</a:t>
            </a:r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5714" y="1842213"/>
            <a:ext cx="5934858" cy="793455"/>
          </a:xfrm>
          <a:prstGeom prst="rect">
            <a:avLst/>
          </a:prstGeom>
        </p:spPr>
      </p:pic>
    </p:spTree>
  </p:cSld>
  <p:clrMapOvr>
    <a:masterClrMapping/>
  </p:clrMapOvr>
  <p:transition>
    <p:cover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36"/>
          <p:cNvSpPr>
            <a:spLocks noChangeArrowheads="1"/>
          </p:cNvSpPr>
          <p:nvPr/>
        </p:nvSpPr>
        <p:spPr bwMode="auto">
          <a:xfrm>
            <a:off x="0" y="144632"/>
            <a:ext cx="6096000" cy="460375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6.8</a:t>
            </a:r>
            <a:r>
              <a: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、课程讨论</a:t>
            </a:r>
            <a:r>
              <a:rPr lang="en-US" altLang="zh-CN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-</a:t>
            </a:r>
            <a:r>
              <a: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学生提问</a:t>
            </a:r>
            <a:endParaRPr lang="zh-CN" altLang="en-US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1610" y="605155"/>
            <a:ext cx="11993880" cy="607568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861560" y="2663825"/>
            <a:ext cx="24688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可查看全部学生提问。</a:t>
            </a:r>
            <a:endParaRPr lang="zh-CN" altLang="en-US"/>
          </a:p>
        </p:txBody>
      </p:sp>
    </p:spTree>
  </p:cSld>
  <p:clrMapOvr>
    <a:masterClrMapping/>
  </p:clrMapOvr>
  <p:transition>
    <p:cover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36"/>
          <p:cNvSpPr>
            <a:spLocks noChangeArrowheads="1"/>
          </p:cNvSpPr>
          <p:nvPr/>
        </p:nvSpPr>
        <p:spPr bwMode="auto">
          <a:xfrm>
            <a:off x="0" y="144632"/>
            <a:ext cx="8763000" cy="460375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</a:schemeClr>
              </a:gs>
              <a:gs pos="100000">
                <a:srgbClr val="FFFFFF">
                  <a:alpha val="0"/>
                </a:srgbClr>
              </a:gs>
            </a:gsLst>
            <a:lin ang="0" scaled="1"/>
            <a:tileRect/>
          </a:gra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1.1</a:t>
            </a:r>
            <a:r>
              <a: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、访问网站</a:t>
            </a:r>
            <a:endParaRPr lang="en-US" altLang="zh-CN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5" name="直接箭头连接符 4"/>
          <p:cNvCxnSpPr/>
          <p:nvPr/>
        </p:nvCxnSpPr>
        <p:spPr>
          <a:xfrm flipH="1" flipV="1">
            <a:off x="2884170" y="970915"/>
            <a:ext cx="337820" cy="694690"/>
          </a:xfrm>
          <a:prstGeom prst="straightConnector1">
            <a:avLst/>
          </a:prstGeom>
          <a:solidFill>
            <a:schemeClr val="accent1"/>
          </a:solidFill>
          <a:ln w="3175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</p:spPr>
      </p:cxnSp>
      <p:pic>
        <p:nvPicPr>
          <p:cNvPr id="9" name="图片 8" descr="C:\Users\uooc\Desktop\联盟门户\sy.pngsy"/>
          <p:cNvPicPr>
            <a:picLocks noChangeAspect="1"/>
          </p:cNvPicPr>
          <p:nvPr/>
        </p:nvPicPr>
        <p:blipFill>
          <a:blip r:embed="rId1"/>
          <a:srcRect t="421" b="421"/>
          <a:stretch>
            <a:fillRect/>
          </a:stretch>
        </p:blipFill>
        <p:spPr>
          <a:xfrm>
            <a:off x="337820" y="704215"/>
            <a:ext cx="11450955" cy="596455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063115" y="5628005"/>
            <a:ext cx="8244205" cy="94170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43455" y="5762625"/>
            <a:ext cx="7882890" cy="706755"/>
          </a:xfrm>
          <a:prstGeom prst="rect">
            <a:avLst/>
          </a:prstGeom>
          <a:noFill/>
          <a:ln w="25400">
            <a:solidFill>
              <a:schemeClr val="accent1"/>
            </a:solidFill>
            <a:prstDash val="sysDash"/>
            <a:round/>
          </a:ln>
        </p:spPr>
        <p:txBody>
          <a:bodyPr wrap="square" rtlCol="0">
            <a:spAutoFit/>
          </a:bodyPr>
          <a:lstStyle/>
          <a:p>
            <a:pPr algn="ctr"/>
            <a:r>
              <a:rPr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打开</a:t>
            </a:r>
            <a:r>
              <a:rPr lang="zh-CN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浏览器，输入网址</a:t>
            </a:r>
            <a:r>
              <a:rPr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（uooc.net.cn）</a:t>
            </a:r>
            <a:r>
              <a:rPr lang="zh-CN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进入平台。</a:t>
            </a:r>
            <a:endParaRPr lang="zh-CN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温馨提示：可收藏该网站到书签栏，方便以后使用。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42390" y="617220"/>
            <a:ext cx="1728470" cy="276225"/>
          </a:xfrm>
          <a:prstGeom prst="rect">
            <a:avLst/>
          </a:prstGeom>
          <a:noFill/>
          <a:ln w="25400" cap="flat" cmpd="sng" algn="ctr">
            <a:solidFill>
              <a:schemeClr val="accent1"/>
            </a:solidFill>
            <a:prstDash val="sysDash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cxnSp>
        <p:nvCxnSpPr>
          <p:cNvPr id="20" name="直接箭头连接符 19"/>
          <p:cNvCxnSpPr/>
          <p:nvPr/>
        </p:nvCxnSpPr>
        <p:spPr>
          <a:xfrm flipH="1">
            <a:off x="3171190" y="767715"/>
            <a:ext cx="423545" cy="1905"/>
          </a:xfrm>
          <a:prstGeom prst="straightConnector1">
            <a:avLst/>
          </a:prstGeom>
          <a:solidFill>
            <a:schemeClr val="accent1"/>
          </a:solidFill>
          <a:ln w="3175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24" name="文本框 23"/>
          <p:cNvSpPr txBox="1"/>
          <p:nvPr/>
        </p:nvSpPr>
        <p:spPr>
          <a:xfrm>
            <a:off x="3668395" y="612140"/>
            <a:ext cx="255143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平台网址</a:t>
            </a:r>
            <a:endParaRPr lang="zh-CN" altLang="en-US" sz="1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cover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840" y="680085"/>
            <a:ext cx="11736070" cy="5939155"/>
          </a:xfrm>
          <a:prstGeom prst="rect">
            <a:avLst/>
          </a:prstGeom>
        </p:spPr>
      </p:pic>
      <p:sp>
        <p:nvSpPr>
          <p:cNvPr id="14" name="文本框 36"/>
          <p:cNvSpPr>
            <a:spLocks noChangeArrowheads="1"/>
          </p:cNvSpPr>
          <p:nvPr/>
        </p:nvSpPr>
        <p:spPr bwMode="auto">
          <a:xfrm>
            <a:off x="0" y="144632"/>
            <a:ext cx="6096000" cy="460375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6.8</a:t>
            </a:r>
            <a:r>
              <a: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、课程讨论</a:t>
            </a:r>
            <a:r>
              <a:rPr lang="en-US" altLang="zh-CN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-</a:t>
            </a:r>
            <a:r>
              <a: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随堂讨论</a:t>
            </a:r>
            <a:endParaRPr lang="zh-CN" altLang="en-US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25340" y="6092825"/>
            <a:ext cx="24688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可查看全部随堂讨论。</a:t>
            </a:r>
            <a:endParaRPr lang="zh-CN" altLang="en-US"/>
          </a:p>
        </p:txBody>
      </p:sp>
    </p:spTree>
  </p:cSld>
  <p:clrMapOvr>
    <a:masterClrMapping/>
  </p:clrMapOvr>
  <p:transition>
    <p:cover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570" y="830580"/>
            <a:ext cx="11707495" cy="5890895"/>
          </a:xfrm>
          <a:prstGeom prst="rect">
            <a:avLst/>
          </a:prstGeom>
        </p:spPr>
      </p:pic>
      <p:sp>
        <p:nvSpPr>
          <p:cNvPr id="14" name="文本框 36"/>
          <p:cNvSpPr>
            <a:spLocks noChangeArrowheads="1"/>
          </p:cNvSpPr>
          <p:nvPr/>
        </p:nvSpPr>
        <p:spPr bwMode="auto">
          <a:xfrm>
            <a:off x="0" y="144632"/>
            <a:ext cx="6096000" cy="460375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6.8</a:t>
            </a:r>
            <a:r>
              <a: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、课程讨论</a:t>
            </a:r>
            <a:r>
              <a:rPr lang="en-US" altLang="zh-CN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-</a:t>
            </a:r>
            <a:r>
              <a: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综合讨论</a:t>
            </a:r>
            <a:endParaRPr lang="zh-CN" altLang="en-US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928870" y="5326380"/>
            <a:ext cx="24688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可查看全部综合讨论。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597650" y="1873250"/>
            <a:ext cx="15544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可发起讨论。</a:t>
            </a:r>
            <a:endParaRPr lang="zh-CN" altLang="en-US"/>
          </a:p>
        </p:txBody>
      </p:sp>
    </p:spTree>
  </p:cSld>
  <p:clrMapOvr>
    <a:masterClrMapping/>
  </p:clrMapOvr>
  <p:transition>
    <p:cover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36"/>
          <p:cNvSpPr>
            <a:spLocks noChangeArrowheads="1"/>
          </p:cNvSpPr>
          <p:nvPr/>
        </p:nvSpPr>
        <p:spPr bwMode="auto">
          <a:xfrm>
            <a:off x="0" y="144632"/>
            <a:ext cx="6096000" cy="460375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6.9</a:t>
            </a:r>
            <a:r>
              <a: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、考核</a:t>
            </a:r>
            <a:r>
              <a:rPr lang="en-US" altLang="zh-CN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-</a:t>
            </a:r>
            <a:r>
              <a: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测验</a:t>
            </a:r>
            <a:endParaRPr lang="zh-CN" altLang="en-US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550" y="605155"/>
            <a:ext cx="12026900" cy="609536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906645" y="1735455"/>
            <a:ext cx="4190365" cy="120332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121910" y="1822450"/>
            <a:ext cx="3981450" cy="1229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在课程主页，查看考核下的【测验】，可查看当前课程下测验模块的相关内容，并进入完成测验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cover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36"/>
          <p:cNvSpPr>
            <a:spLocks noChangeArrowheads="1"/>
          </p:cNvSpPr>
          <p:nvPr/>
        </p:nvSpPr>
        <p:spPr bwMode="auto">
          <a:xfrm>
            <a:off x="0" y="144632"/>
            <a:ext cx="6096000" cy="460375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6.9</a:t>
            </a:r>
            <a:r>
              <a: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、考核</a:t>
            </a:r>
            <a:r>
              <a:rPr lang="en-US" altLang="zh-CN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-</a:t>
            </a:r>
            <a:r>
              <a: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作业</a:t>
            </a:r>
            <a:endParaRPr lang="zh-CN" altLang="en-US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/>
          <a:srcRect l="25105"/>
          <a:stretch>
            <a:fillRect/>
          </a:stretch>
        </p:blipFill>
        <p:spPr>
          <a:xfrm>
            <a:off x="321945" y="605155"/>
            <a:ext cx="6882130" cy="577278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523480" y="1365250"/>
            <a:ext cx="4754880" cy="1938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 latinLnBrk="0"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在课程主页，查看考核下的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【作业】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 latinLnBrk="0"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可查看当前课程下作业模块的相关内容，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 latinLnBrk="0"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并进入完成作业。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algn="l" latinLnBrk="0">
              <a:lnSpc>
                <a:spcPct val="150000"/>
              </a:lnSpc>
            </a:pP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cover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36"/>
          <p:cNvSpPr>
            <a:spLocks noChangeArrowheads="1"/>
          </p:cNvSpPr>
          <p:nvPr/>
        </p:nvSpPr>
        <p:spPr bwMode="auto">
          <a:xfrm>
            <a:off x="0" y="144632"/>
            <a:ext cx="6096000" cy="460375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6.9</a:t>
            </a:r>
            <a:r>
              <a: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、考核</a:t>
            </a:r>
            <a:r>
              <a:rPr lang="en-US" altLang="zh-CN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-</a:t>
            </a:r>
            <a:r>
              <a: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考试</a:t>
            </a:r>
            <a:endParaRPr lang="zh-CN" altLang="en-US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582535" y="1753235"/>
            <a:ext cx="4500880" cy="2399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 latinLnBrk="0"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在课程主页，查看考核下的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【考试】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 latinLnBrk="0"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可查看当前课程下的考试，点击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 latinLnBrk="0"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【开始考试】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进行考试，考试前需要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 latinLnBrk="0"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阅读考试须知后方可开始考试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latinLnBrk="0">
              <a:lnSpc>
                <a:spcPct val="150000"/>
              </a:lnSpc>
            </a:pPr>
            <a:endParaRPr lang="zh-CN" altLang="en-US" sz="200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/>
          <a:srcRect l="22864" r="2376"/>
          <a:stretch>
            <a:fillRect/>
          </a:stretch>
        </p:blipFill>
        <p:spPr>
          <a:xfrm>
            <a:off x="694690" y="998220"/>
            <a:ext cx="6410325" cy="558609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815" y="2414270"/>
            <a:ext cx="5951855" cy="3162300"/>
          </a:xfrm>
          <a:prstGeom prst="rect">
            <a:avLst/>
          </a:prstGeom>
          <a:ln>
            <a:solidFill>
              <a:srgbClr val="00B050"/>
            </a:solidFill>
          </a:ln>
        </p:spPr>
      </p:pic>
    </p:spTree>
  </p:cSld>
  <p:clrMapOvr>
    <a:masterClrMapping/>
  </p:clrMapOvr>
  <p:transition>
    <p:cover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36"/>
          <p:cNvSpPr>
            <a:spLocks noChangeArrowheads="1"/>
          </p:cNvSpPr>
          <p:nvPr/>
        </p:nvSpPr>
        <p:spPr bwMode="auto">
          <a:xfrm>
            <a:off x="0" y="144632"/>
            <a:ext cx="6096000" cy="460375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6.10</a:t>
            </a:r>
            <a:r>
              <a: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、线上成绩进度</a:t>
            </a:r>
            <a:endParaRPr lang="zh-CN" altLang="en-US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06425"/>
            <a:ext cx="12031980" cy="61010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824855" y="4137025"/>
            <a:ext cx="32308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可查看当前线上成绩进度。</a:t>
            </a:r>
            <a:endParaRPr lang="en-US" altLang="zh-CN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>
    <p:cover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36"/>
          <p:cNvSpPr>
            <a:spLocks noChangeArrowheads="1"/>
          </p:cNvSpPr>
          <p:nvPr/>
        </p:nvSpPr>
        <p:spPr bwMode="auto">
          <a:xfrm>
            <a:off x="0" y="144632"/>
            <a:ext cx="6096000" cy="460375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6.11</a:t>
            </a:r>
            <a:r>
              <a: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、人脸识别</a:t>
            </a:r>
            <a:endParaRPr lang="zh-CN" altLang="en-US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/>
          <a:srcRect l="20502" t="17283" r="19881" b="48662"/>
          <a:stretch>
            <a:fillRect/>
          </a:stretch>
        </p:blipFill>
        <p:spPr>
          <a:xfrm>
            <a:off x="885190" y="1018540"/>
            <a:ext cx="4676140" cy="20002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/>
          <a:srcRect b="21105"/>
          <a:stretch>
            <a:fillRect/>
          </a:stretch>
        </p:blipFill>
        <p:spPr>
          <a:xfrm>
            <a:off x="885190" y="3018790"/>
            <a:ext cx="4660265" cy="257746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269355" y="2023745"/>
            <a:ext cx="3456940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atinLnBrk="0"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如果老师设置了考试前必须进行人脸识别，则需要录入人脸识别信息然后才能参加考试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cover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3"/>
          <p:cNvSpPr>
            <a:spLocks noChangeArrowheads="1"/>
          </p:cNvSpPr>
          <p:nvPr/>
        </p:nvSpPr>
        <p:spPr bwMode="auto">
          <a:xfrm>
            <a:off x="5083175" y="2220913"/>
            <a:ext cx="1811338" cy="1809750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 w="28575">
            <a:solidFill>
              <a:schemeClr val="bg1"/>
            </a:solidFill>
            <a:bevel/>
          </a:ln>
        </p:spPr>
        <p:txBody>
          <a:bodyPr anchor="ctr"/>
          <a:lstStyle/>
          <a:p>
            <a:pPr algn="ctr" eaLnBrk="1" hangingPunct="1"/>
            <a:r>
              <a:rPr lang="en-US" altLang="zh-CN" sz="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7</a:t>
            </a:r>
            <a:endParaRPr lang="zh-CN" altLang="en-US" sz="6600" dirty="0">
              <a:solidFill>
                <a:schemeClr val="bg1"/>
              </a:solidFill>
            </a:endParaRPr>
          </a:p>
        </p:txBody>
      </p:sp>
      <p:sp>
        <p:nvSpPr>
          <p:cNvPr id="10" name="空心弧 7"/>
          <p:cNvSpPr>
            <a:spLocks noChangeArrowheads="1"/>
          </p:cNvSpPr>
          <p:nvPr/>
        </p:nvSpPr>
        <p:spPr bwMode="auto">
          <a:xfrm rot="7415860">
            <a:off x="4943476" y="2024062"/>
            <a:ext cx="2163762" cy="2163763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478492574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0911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8788" y="20926"/>
                </a:moveTo>
                <a:cubicBezTo>
                  <a:pt x="3956" y="19966"/>
                  <a:pt x="476" y="15726"/>
                  <a:pt x="476" y="10800"/>
                </a:cubicBezTo>
                <a:cubicBezTo>
                  <a:pt x="476" y="5098"/>
                  <a:pt x="5098" y="476"/>
                  <a:pt x="10800" y="476"/>
                </a:cubicBezTo>
                <a:cubicBezTo>
                  <a:pt x="16501" y="476"/>
                  <a:pt x="21124" y="5098"/>
                  <a:pt x="21124" y="10800"/>
                </a:cubicBezTo>
                <a:cubicBezTo>
                  <a:pt x="21124" y="15726"/>
                  <a:pt x="17643" y="19966"/>
                  <a:pt x="12811" y="20926"/>
                </a:cubicBezTo>
                <a:lnTo>
                  <a:pt x="12904" y="21392"/>
                </a:lnTo>
                <a:cubicBezTo>
                  <a:pt x="17959" y="20388"/>
                  <a:pt x="21600" y="15953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-1" y="15953"/>
                  <a:pt x="3640" y="20388"/>
                  <a:pt x="8695" y="21392"/>
                </a:cubicBezTo>
                <a:lnTo>
                  <a:pt x="8788" y="20926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9525">
            <a:noFill/>
            <a:rou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1" name="空心弧 8"/>
          <p:cNvSpPr>
            <a:spLocks noChangeArrowheads="1"/>
          </p:cNvSpPr>
          <p:nvPr/>
        </p:nvSpPr>
        <p:spPr bwMode="auto">
          <a:xfrm rot="-2323176">
            <a:off x="4687888" y="1825625"/>
            <a:ext cx="2601912" cy="2601913"/>
          </a:xfrm>
          <a:custGeom>
            <a:avLst/>
            <a:gdLst>
              <a:gd name="T0" fmla="*/ 2147483647 w 21600"/>
              <a:gd name="T1" fmla="*/ 0 h 21600"/>
              <a:gd name="T2" fmla="*/ 520877779 w 21600"/>
              <a:gd name="T3" fmla="*/ 2147483647 h 21600"/>
              <a:gd name="T4" fmla="*/ 2147483647 w 21600"/>
              <a:gd name="T5" fmla="*/ 95610173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6931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572" y="10082"/>
                </a:moveTo>
                <a:cubicBezTo>
                  <a:pt x="948" y="4711"/>
                  <a:pt x="5415" y="547"/>
                  <a:pt x="10799" y="547"/>
                </a:cubicBezTo>
                <a:cubicBezTo>
                  <a:pt x="16184" y="546"/>
                  <a:pt x="20651" y="4711"/>
                  <a:pt x="21027" y="10082"/>
                </a:cubicBezTo>
                <a:lnTo>
                  <a:pt x="21573" y="10044"/>
                </a:lnTo>
                <a:cubicBezTo>
                  <a:pt x="21176" y="4386"/>
                  <a:pt x="16471" y="0"/>
                  <a:pt x="10800" y="0"/>
                </a:cubicBezTo>
                <a:cubicBezTo>
                  <a:pt x="5128" y="-1"/>
                  <a:pt x="423" y="4386"/>
                  <a:pt x="26" y="10044"/>
                </a:cubicBezTo>
                <a:lnTo>
                  <a:pt x="572" y="10082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9525">
            <a:noFill/>
            <a:rou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2" name="空心弧 9"/>
          <p:cNvSpPr>
            <a:spLocks noChangeArrowheads="1"/>
          </p:cNvSpPr>
          <p:nvPr/>
        </p:nvSpPr>
        <p:spPr bwMode="auto">
          <a:xfrm rot="9607315">
            <a:off x="4513263" y="1671638"/>
            <a:ext cx="2943225" cy="2941637"/>
          </a:xfrm>
          <a:custGeom>
            <a:avLst/>
            <a:gdLst>
              <a:gd name="T0" fmla="*/ 2147483647 w 21600"/>
              <a:gd name="T1" fmla="*/ 0 h 21600"/>
              <a:gd name="T2" fmla="*/ 490815975 w 21600"/>
              <a:gd name="T3" fmla="*/ 2147483647 h 21600"/>
              <a:gd name="T4" fmla="*/ 2147483647 w 21600"/>
              <a:gd name="T5" fmla="*/ 848686209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6931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361" y="10067"/>
                </a:moveTo>
                <a:cubicBezTo>
                  <a:pt x="746" y="4586"/>
                  <a:pt x="5305" y="336"/>
                  <a:pt x="10799" y="336"/>
                </a:cubicBezTo>
                <a:cubicBezTo>
                  <a:pt x="16294" y="335"/>
                  <a:pt x="20853" y="4586"/>
                  <a:pt x="21238" y="10067"/>
                </a:cubicBezTo>
                <a:lnTo>
                  <a:pt x="21573" y="10044"/>
                </a:lnTo>
                <a:cubicBezTo>
                  <a:pt x="21176" y="4386"/>
                  <a:pt x="16471" y="0"/>
                  <a:pt x="10800" y="0"/>
                </a:cubicBezTo>
                <a:cubicBezTo>
                  <a:pt x="5128" y="-1"/>
                  <a:pt x="423" y="4386"/>
                  <a:pt x="26" y="10044"/>
                </a:cubicBezTo>
                <a:lnTo>
                  <a:pt x="361" y="10067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9525">
            <a:noFill/>
            <a:rou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3" name="等腰三角形 35"/>
          <p:cNvSpPr>
            <a:spLocks noChangeArrowheads="1"/>
          </p:cNvSpPr>
          <p:nvPr/>
        </p:nvSpPr>
        <p:spPr bwMode="auto">
          <a:xfrm>
            <a:off x="5902325" y="4686300"/>
            <a:ext cx="246063" cy="187325"/>
          </a:xfrm>
          <a:prstGeom prst="triangle">
            <a:avLst>
              <a:gd name="adj" fmla="val 50000"/>
            </a:avLst>
          </a:prstGeom>
          <a:solidFill>
            <a:schemeClr val="tx2">
              <a:lumMod val="60000"/>
              <a:lumOff val="40000"/>
            </a:schemeClr>
          </a:solidFill>
          <a:ln w="9525">
            <a:noFill/>
            <a:miter lim="800000"/>
          </a:ln>
        </p:spPr>
        <p:txBody>
          <a:bodyPr anchor="ctr"/>
          <a:lstStyle/>
          <a:p>
            <a:pPr algn="ctr" eaLnBrk="1" hangingPunct="1"/>
            <a:endParaRPr lang="zh-CN" altLang="zh-CN">
              <a:solidFill>
                <a:schemeClr val="bg1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" name="文本框 36"/>
          <p:cNvSpPr>
            <a:spLocks noChangeArrowheads="1"/>
          </p:cNvSpPr>
          <p:nvPr/>
        </p:nvSpPr>
        <p:spPr bwMode="auto">
          <a:xfrm>
            <a:off x="3779838" y="4900613"/>
            <a:ext cx="4495800" cy="64516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课程退课</a:t>
            </a:r>
            <a:endParaRPr lang="zh-CN" altLang="en-US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>
    <p:cover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36"/>
          <p:cNvSpPr>
            <a:spLocks noChangeArrowheads="1"/>
          </p:cNvSpPr>
          <p:nvPr/>
        </p:nvSpPr>
        <p:spPr bwMode="auto">
          <a:xfrm>
            <a:off x="0" y="144632"/>
            <a:ext cx="6096000" cy="460375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7.1</a:t>
            </a:r>
            <a:r>
              <a: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、课程退课</a:t>
            </a:r>
            <a:endParaRPr lang="zh-CN" altLang="en-US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26810" y="3385820"/>
            <a:ext cx="5770880" cy="27070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 latinLnBrk="0">
              <a:lnSpc>
                <a:spcPct val="150000"/>
              </a:lnSpc>
              <a:spcBef>
                <a:spcPts val="600"/>
              </a:spcBef>
            </a:pP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如需退课，在我学的课中，找到需要退课的课程，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 latinLnBrk="0">
              <a:lnSpc>
                <a:spcPct val="150000"/>
              </a:lnSpc>
              <a:spcBef>
                <a:spcPts val="600"/>
              </a:spcBef>
            </a:pP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点击【申请退课】，点击“获取验证码”后输入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 latinLnBrk="0">
              <a:lnSpc>
                <a:spcPct val="150000"/>
              </a:lnSpc>
              <a:spcBef>
                <a:spcPts val="600"/>
              </a:spcBef>
            </a:pP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手机收到的验证码，并点击确认。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latinLnBrk="0">
              <a:lnSpc>
                <a:spcPct val="150000"/>
              </a:lnSpc>
              <a:spcBef>
                <a:spcPts val="600"/>
              </a:spcBef>
            </a:pP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latinLnBrk="0">
              <a:lnSpc>
                <a:spcPct val="150000"/>
              </a:lnSpc>
              <a:spcBef>
                <a:spcPts val="600"/>
              </a:spcBef>
            </a:pP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退课后，所有学习记录将被清空，并且无法恢复！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2575" y="859155"/>
            <a:ext cx="7578090" cy="23653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0075" y="3430905"/>
            <a:ext cx="3775075" cy="2741295"/>
          </a:xfrm>
          <a:prstGeom prst="rect">
            <a:avLst/>
          </a:prstGeom>
        </p:spPr>
      </p:pic>
    </p:spTree>
  </p:cSld>
  <p:clrMapOvr>
    <a:masterClrMapping/>
  </p:clrMapOvr>
  <p:transition>
    <p:cover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3"/>
          <p:cNvSpPr>
            <a:spLocks noChangeArrowheads="1"/>
          </p:cNvSpPr>
          <p:nvPr/>
        </p:nvSpPr>
        <p:spPr bwMode="auto">
          <a:xfrm>
            <a:off x="5083175" y="2220913"/>
            <a:ext cx="1811338" cy="1809750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 w="28575">
            <a:solidFill>
              <a:schemeClr val="bg1"/>
            </a:solidFill>
            <a:bevel/>
          </a:ln>
        </p:spPr>
        <p:txBody>
          <a:bodyPr anchor="ctr"/>
          <a:lstStyle/>
          <a:p>
            <a:pPr algn="ctr" eaLnBrk="1" hangingPunct="1"/>
            <a:r>
              <a:rPr lang="en-US" altLang="zh-CN" sz="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8</a:t>
            </a:r>
            <a:endParaRPr lang="zh-CN" altLang="en-US" sz="6600" dirty="0">
              <a:solidFill>
                <a:schemeClr val="bg1"/>
              </a:solidFill>
            </a:endParaRPr>
          </a:p>
        </p:txBody>
      </p:sp>
      <p:sp>
        <p:nvSpPr>
          <p:cNvPr id="10" name="空心弧 7"/>
          <p:cNvSpPr>
            <a:spLocks noChangeArrowheads="1"/>
          </p:cNvSpPr>
          <p:nvPr/>
        </p:nvSpPr>
        <p:spPr bwMode="auto">
          <a:xfrm rot="7415860">
            <a:off x="4943476" y="2024062"/>
            <a:ext cx="2163762" cy="2163763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478492574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0911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8788" y="20926"/>
                </a:moveTo>
                <a:cubicBezTo>
                  <a:pt x="3956" y="19966"/>
                  <a:pt x="476" y="15726"/>
                  <a:pt x="476" y="10800"/>
                </a:cubicBezTo>
                <a:cubicBezTo>
                  <a:pt x="476" y="5098"/>
                  <a:pt x="5098" y="476"/>
                  <a:pt x="10800" y="476"/>
                </a:cubicBezTo>
                <a:cubicBezTo>
                  <a:pt x="16501" y="476"/>
                  <a:pt x="21124" y="5098"/>
                  <a:pt x="21124" y="10800"/>
                </a:cubicBezTo>
                <a:cubicBezTo>
                  <a:pt x="21124" y="15726"/>
                  <a:pt x="17643" y="19966"/>
                  <a:pt x="12811" y="20926"/>
                </a:cubicBezTo>
                <a:lnTo>
                  <a:pt x="12904" y="21392"/>
                </a:lnTo>
                <a:cubicBezTo>
                  <a:pt x="17959" y="20388"/>
                  <a:pt x="21600" y="15953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-1" y="15953"/>
                  <a:pt x="3640" y="20388"/>
                  <a:pt x="8695" y="21392"/>
                </a:cubicBezTo>
                <a:lnTo>
                  <a:pt x="8788" y="20926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9525">
            <a:noFill/>
            <a:rou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1" name="空心弧 8"/>
          <p:cNvSpPr>
            <a:spLocks noChangeArrowheads="1"/>
          </p:cNvSpPr>
          <p:nvPr/>
        </p:nvSpPr>
        <p:spPr bwMode="auto">
          <a:xfrm rot="-2323176">
            <a:off x="4687888" y="1825625"/>
            <a:ext cx="2601912" cy="2601913"/>
          </a:xfrm>
          <a:custGeom>
            <a:avLst/>
            <a:gdLst>
              <a:gd name="T0" fmla="*/ 2147483647 w 21600"/>
              <a:gd name="T1" fmla="*/ 0 h 21600"/>
              <a:gd name="T2" fmla="*/ 520877779 w 21600"/>
              <a:gd name="T3" fmla="*/ 2147483647 h 21600"/>
              <a:gd name="T4" fmla="*/ 2147483647 w 21600"/>
              <a:gd name="T5" fmla="*/ 95610173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6931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572" y="10082"/>
                </a:moveTo>
                <a:cubicBezTo>
                  <a:pt x="948" y="4711"/>
                  <a:pt x="5415" y="547"/>
                  <a:pt x="10799" y="547"/>
                </a:cubicBezTo>
                <a:cubicBezTo>
                  <a:pt x="16184" y="546"/>
                  <a:pt x="20651" y="4711"/>
                  <a:pt x="21027" y="10082"/>
                </a:cubicBezTo>
                <a:lnTo>
                  <a:pt x="21573" y="10044"/>
                </a:lnTo>
                <a:cubicBezTo>
                  <a:pt x="21176" y="4386"/>
                  <a:pt x="16471" y="0"/>
                  <a:pt x="10800" y="0"/>
                </a:cubicBezTo>
                <a:cubicBezTo>
                  <a:pt x="5128" y="-1"/>
                  <a:pt x="423" y="4386"/>
                  <a:pt x="26" y="10044"/>
                </a:cubicBezTo>
                <a:lnTo>
                  <a:pt x="572" y="10082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9525">
            <a:noFill/>
            <a:rou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2" name="空心弧 9"/>
          <p:cNvSpPr>
            <a:spLocks noChangeArrowheads="1"/>
          </p:cNvSpPr>
          <p:nvPr/>
        </p:nvSpPr>
        <p:spPr bwMode="auto">
          <a:xfrm rot="9607315">
            <a:off x="4513263" y="1671638"/>
            <a:ext cx="2943225" cy="2941637"/>
          </a:xfrm>
          <a:custGeom>
            <a:avLst/>
            <a:gdLst>
              <a:gd name="T0" fmla="*/ 2147483647 w 21600"/>
              <a:gd name="T1" fmla="*/ 0 h 21600"/>
              <a:gd name="T2" fmla="*/ 490815975 w 21600"/>
              <a:gd name="T3" fmla="*/ 2147483647 h 21600"/>
              <a:gd name="T4" fmla="*/ 2147483647 w 21600"/>
              <a:gd name="T5" fmla="*/ 848686209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6931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361" y="10067"/>
                </a:moveTo>
                <a:cubicBezTo>
                  <a:pt x="746" y="4586"/>
                  <a:pt x="5305" y="336"/>
                  <a:pt x="10799" y="336"/>
                </a:cubicBezTo>
                <a:cubicBezTo>
                  <a:pt x="16294" y="335"/>
                  <a:pt x="20853" y="4586"/>
                  <a:pt x="21238" y="10067"/>
                </a:cubicBezTo>
                <a:lnTo>
                  <a:pt x="21573" y="10044"/>
                </a:lnTo>
                <a:cubicBezTo>
                  <a:pt x="21176" y="4386"/>
                  <a:pt x="16471" y="0"/>
                  <a:pt x="10800" y="0"/>
                </a:cubicBezTo>
                <a:cubicBezTo>
                  <a:pt x="5128" y="-1"/>
                  <a:pt x="423" y="4386"/>
                  <a:pt x="26" y="10044"/>
                </a:cubicBezTo>
                <a:lnTo>
                  <a:pt x="361" y="10067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9525">
            <a:noFill/>
            <a:rou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3" name="等腰三角形 35"/>
          <p:cNvSpPr>
            <a:spLocks noChangeArrowheads="1"/>
          </p:cNvSpPr>
          <p:nvPr/>
        </p:nvSpPr>
        <p:spPr bwMode="auto">
          <a:xfrm>
            <a:off x="5902325" y="4686300"/>
            <a:ext cx="246063" cy="187325"/>
          </a:xfrm>
          <a:prstGeom prst="triangle">
            <a:avLst>
              <a:gd name="adj" fmla="val 50000"/>
            </a:avLst>
          </a:prstGeom>
          <a:solidFill>
            <a:schemeClr val="tx2">
              <a:lumMod val="60000"/>
              <a:lumOff val="40000"/>
            </a:schemeClr>
          </a:solidFill>
          <a:ln w="9525">
            <a:noFill/>
            <a:miter lim="800000"/>
          </a:ln>
        </p:spPr>
        <p:txBody>
          <a:bodyPr anchor="ctr"/>
          <a:lstStyle/>
          <a:p>
            <a:pPr algn="ctr" eaLnBrk="1" hangingPunct="1"/>
            <a:endParaRPr lang="zh-CN" altLang="zh-CN">
              <a:solidFill>
                <a:schemeClr val="bg1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" name="文本框 36"/>
          <p:cNvSpPr>
            <a:spLocks noChangeArrowheads="1"/>
          </p:cNvSpPr>
          <p:nvPr/>
        </p:nvSpPr>
        <p:spPr bwMode="auto">
          <a:xfrm>
            <a:off x="3779838" y="4900613"/>
            <a:ext cx="4495800" cy="64516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个人中心</a:t>
            </a:r>
            <a:endParaRPr lang="zh-CN" altLang="en-US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>
    <p:cover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3"/>
          <p:cNvSpPr>
            <a:spLocks noChangeArrowheads="1"/>
          </p:cNvSpPr>
          <p:nvPr/>
        </p:nvSpPr>
        <p:spPr bwMode="auto">
          <a:xfrm>
            <a:off x="5083175" y="2220913"/>
            <a:ext cx="1811338" cy="1809750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 w="28575">
            <a:solidFill>
              <a:schemeClr val="bg1"/>
            </a:solidFill>
            <a:bevel/>
          </a:ln>
        </p:spPr>
        <p:txBody>
          <a:bodyPr anchor="ctr"/>
          <a:lstStyle/>
          <a:p>
            <a:pPr algn="ctr" eaLnBrk="1" hangingPunct="1"/>
            <a:r>
              <a:rPr lang="en-US" altLang="zh-CN" sz="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endParaRPr lang="zh-CN" altLang="en-US" sz="6600" dirty="0">
              <a:solidFill>
                <a:schemeClr val="bg1"/>
              </a:solidFill>
            </a:endParaRPr>
          </a:p>
        </p:txBody>
      </p:sp>
      <p:sp>
        <p:nvSpPr>
          <p:cNvPr id="10" name="空心弧 7"/>
          <p:cNvSpPr>
            <a:spLocks noChangeArrowheads="1"/>
          </p:cNvSpPr>
          <p:nvPr/>
        </p:nvSpPr>
        <p:spPr bwMode="auto">
          <a:xfrm rot="7415860">
            <a:off x="4943476" y="2024062"/>
            <a:ext cx="2163762" cy="2163763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478492574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0911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8788" y="20926"/>
                </a:moveTo>
                <a:cubicBezTo>
                  <a:pt x="3956" y="19966"/>
                  <a:pt x="476" y="15726"/>
                  <a:pt x="476" y="10800"/>
                </a:cubicBezTo>
                <a:cubicBezTo>
                  <a:pt x="476" y="5098"/>
                  <a:pt x="5098" y="476"/>
                  <a:pt x="10800" y="476"/>
                </a:cubicBezTo>
                <a:cubicBezTo>
                  <a:pt x="16501" y="476"/>
                  <a:pt x="21124" y="5098"/>
                  <a:pt x="21124" y="10800"/>
                </a:cubicBezTo>
                <a:cubicBezTo>
                  <a:pt x="21124" y="15726"/>
                  <a:pt x="17643" y="19966"/>
                  <a:pt x="12811" y="20926"/>
                </a:cubicBezTo>
                <a:lnTo>
                  <a:pt x="12904" y="21392"/>
                </a:lnTo>
                <a:cubicBezTo>
                  <a:pt x="17959" y="20388"/>
                  <a:pt x="21600" y="15953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-1" y="15953"/>
                  <a:pt x="3640" y="20388"/>
                  <a:pt x="8695" y="21392"/>
                </a:cubicBezTo>
                <a:lnTo>
                  <a:pt x="8788" y="20926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9525">
            <a:noFill/>
            <a:rou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1" name="空心弧 8"/>
          <p:cNvSpPr>
            <a:spLocks noChangeArrowheads="1"/>
          </p:cNvSpPr>
          <p:nvPr/>
        </p:nvSpPr>
        <p:spPr bwMode="auto">
          <a:xfrm rot="-2323176">
            <a:off x="4687888" y="1825625"/>
            <a:ext cx="2601912" cy="2601913"/>
          </a:xfrm>
          <a:custGeom>
            <a:avLst/>
            <a:gdLst>
              <a:gd name="T0" fmla="*/ 2147483647 w 21600"/>
              <a:gd name="T1" fmla="*/ 0 h 21600"/>
              <a:gd name="T2" fmla="*/ 520877779 w 21600"/>
              <a:gd name="T3" fmla="*/ 2147483647 h 21600"/>
              <a:gd name="T4" fmla="*/ 2147483647 w 21600"/>
              <a:gd name="T5" fmla="*/ 95610173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6931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572" y="10082"/>
                </a:moveTo>
                <a:cubicBezTo>
                  <a:pt x="948" y="4711"/>
                  <a:pt x="5415" y="547"/>
                  <a:pt x="10799" y="547"/>
                </a:cubicBezTo>
                <a:cubicBezTo>
                  <a:pt x="16184" y="546"/>
                  <a:pt x="20651" y="4711"/>
                  <a:pt x="21027" y="10082"/>
                </a:cubicBezTo>
                <a:lnTo>
                  <a:pt x="21573" y="10044"/>
                </a:lnTo>
                <a:cubicBezTo>
                  <a:pt x="21176" y="4386"/>
                  <a:pt x="16471" y="0"/>
                  <a:pt x="10800" y="0"/>
                </a:cubicBezTo>
                <a:cubicBezTo>
                  <a:pt x="5128" y="-1"/>
                  <a:pt x="423" y="4386"/>
                  <a:pt x="26" y="10044"/>
                </a:cubicBezTo>
                <a:lnTo>
                  <a:pt x="572" y="10082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9525">
            <a:noFill/>
            <a:rou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2" name="空心弧 9"/>
          <p:cNvSpPr>
            <a:spLocks noChangeArrowheads="1"/>
          </p:cNvSpPr>
          <p:nvPr/>
        </p:nvSpPr>
        <p:spPr bwMode="auto">
          <a:xfrm rot="9607315">
            <a:off x="4513263" y="1671638"/>
            <a:ext cx="2943225" cy="2941637"/>
          </a:xfrm>
          <a:custGeom>
            <a:avLst/>
            <a:gdLst>
              <a:gd name="T0" fmla="*/ 2147483647 w 21600"/>
              <a:gd name="T1" fmla="*/ 0 h 21600"/>
              <a:gd name="T2" fmla="*/ 490815975 w 21600"/>
              <a:gd name="T3" fmla="*/ 2147483647 h 21600"/>
              <a:gd name="T4" fmla="*/ 2147483647 w 21600"/>
              <a:gd name="T5" fmla="*/ 848686209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6931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361" y="10067"/>
                </a:moveTo>
                <a:cubicBezTo>
                  <a:pt x="746" y="4586"/>
                  <a:pt x="5305" y="336"/>
                  <a:pt x="10799" y="336"/>
                </a:cubicBezTo>
                <a:cubicBezTo>
                  <a:pt x="16294" y="335"/>
                  <a:pt x="20853" y="4586"/>
                  <a:pt x="21238" y="10067"/>
                </a:cubicBezTo>
                <a:lnTo>
                  <a:pt x="21573" y="10044"/>
                </a:lnTo>
                <a:cubicBezTo>
                  <a:pt x="21176" y="4386"/>
                  <a:pt x="16471" y="0"/>
                  <a:pt x="10800" y="0"/>
                </a:cubicBezTo>
                <a:cubicBezTo>
                  <a:pt x="5128" y="-1"/>
                  <a:pt x="423" y="4386"/>
                  <a:pt x="26" y="10044"/>
                </a:cubicBezTo>
                <a:lnTo>
                  <a:pt x="361" y="10067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9525">
            <a:noFill/>
            <a:rou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3" name="等腰三角形 35"/>
          <p:cNvSpPr>
            <a:spLocks noChangeArrowheads="1"/>
          </p:cNvSpPr>
          <p:nvPr/>
        </p:nvSpPr>
        <p:spPr bwMode="auto">
          <a:xfrm>
            <a:off x="5902325" y="4686300"/>
            <a:ext cx="246063" cy="187325"/>
          </a:xfrm>
          <a:prstGeom prst="triangle">
            <a:avLst>
              <a:gd name="adj" fmla="val 50000"/>
            </a:avLst>
          </a:prstGeom>
          <a:solidFill>
            <a:schemeClr val="tx2">
              <a:lumMod val="60000"/>
              <a:lumOff val="40000"/>
            </a:schemeClr>
          </a:solidFill>
          <a:ln w="9525">
            <a:noFill/>
            <a:miter lim="800000"/>
          </a:ln>
        </p:spPr>
        <p:txBody>
          <a:bodyPr anchor="ctr"/>
          <a:lstStyle/>
          <a:p>
            <a:pPr algn="ctr" eaLnBrk="1" hangingPunct="1"/>
            <a:endParaRPr lang="zh-CN" altLang="zh-CN">
              <a:solidFill>
                <a:schemeClr val="bg1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" name="文本框 36"/>
          <p:cNvSpPr>
            <a:spLocks noChangeArrowheads="1"/>
          </p:cNvSpPr>
          <p:nvPr/>
        </p:nvSpPr>
        <p:spPr bwMode="auto">
          <a:xfrm>
            <a:off x="3779838" y="4900613"/>
            <a:ext cx="4495800" cy="64516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平台注册</a:t>
            </a:r>
            <a:endParaRPr lang="zh-CN" altLang="en-US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>
    <p:cover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36"/>
          <p:cNvSpPr>
            <a:spLocks noChangeArrowheads="1"/>
          </p:cNvSpPr>
          <p:nvPr/>
        </p:nvSpPr>
        <p:spPr bwMode="auto">
          <a:xfrm>
            <a:off x="0" y="144632"/>
            <a:ext cx="6096000" cy="460375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8.1</a:t>
            </a:r>
            <a:r>
              <a: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、消息中心</a:t>
            </a:r>
            <a:endParaRPr lang="zh-CN" altLang="en-US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-434" t="7448"/>
          <a:stretch>
            <a:fillRect/>
          </a:stretch>
        </p:blipFill>
        <p:spPr>
          <a:xfrm>
            <a:off x="-33655" y="982345"/>
            <a:ext cx="12186285" cy="56737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35890" y="5229225"/>
            <a:ext cx="15544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可查看收到的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各类消息。</a:t>
            </a:r>
            <a:endParaRPr lang="zh-CN" altLang="en-US"/>
          </a:p>
        </p:txBody>
      </p:sp>
    </p:spTree>
  </p:cSld>
  <p:clrMapOvr>
    <a:masterClrMapping/>
  </p:clrMapOvr>
  <p:transition>
    <p:cover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36"/>
          <p:cNvSpPr>
            <a:spLocks noChangeArrowheads="1"/>
          </p:cNvSpPr>
          <p:nvPr/>
        </p:nvSpPr>
        <p:spPr bwMode="auto">
          <a:xfrm>
            <a:off x="0" y="144632"/>
            <a:ext cx="6096000" cy="460375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8.1</a:t>
            </a:r>
            <a:r>
              <a: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、消息中心</a:t>
            </a:r>
            <a:endParaRPr lang="zh-CN" altLang="en-US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260" y="605155"/>
            <a:ext cx="12095480" cy="613664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000115" y="5847715"/>
            <a:ext cx="29260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讨论区支持跟帖回复功能。</a:t>
            </a:r>
            <a:endParaRPr lang="zh-CN" altLang="en-US"/>
          </a:p>
        </p:txBody>
      </p:sp>
    </p:spTree>
  </p:cSld>
  <p:clrMapOvr>
    <a:masterClrMapping/>
  </p:clrMapOvr>
  <p:transition>
    <p:cover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36"/>
          <p:cNvSpPr>
            <a:spLocks noChangeArrowheads="1"/>
          </p:cNvSpPr>
          <p:nvPr/>
        </p:nvSpPr>
        <p:spPr bwMode="auto">
          <a:xfrm>
            <a:off x="0" y="144632"/>
            <a:ext cx="6096000" cy="460375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8.2</a:t>
            </a:r>
            <a:r>
              <a: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、信息设置</a:t>
            </a:r>
            <a:r>
              <a:rPr lang="en-US" altLang="zh-CN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-</a:t>
            </a:r>
            <a:r>
              <a: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基本信息</a:t>
            </a:r>
            <a:endParaRPr lang="zh-CN" altLang="en-US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085" y="828040"/>
            <a:ext cx="11593830" cy="588200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430010" y="4044950"/>
            <a:ext cx="26974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可查看并修改基本信息。</a:t>
            </a:r>
            <a:endParaRPr lang="zh-CN" altLang="en-US"/>
          </a:p>
        </p:txBody>
      </p:sp>
    </p:spTree>
  </p:cSld>
  <p:clrMapOvr>
    <a:masterClrMapping/>
  </p:clrMapOvr>
  <p:transition>
    <p:cover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36"/>
          <p:cNvSpPr>
            <a:spLocks noChangeArrowheads="1"/>
          </p:cNvSpPr>
          <p:nvPr/>
        </p:nvSpPr>
        <p:spPr bwMode="auto">
          <a:xfrm>
            <a:off x="0" y="144632"/>
            <a:ext cx="6096000" cy="460375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8.2</a:t>
            </a:r>
            <a:r>
              <a: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、信息设置</a:t>
            </a:r>
            <a:r>
              <a:rPr lang="en-US" altLang="zh-CN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-</a:t>
            </a:r>
            <a:r>
              <a: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身份验证</a:t>
            </a:r>
            <a:endParaRPr lang="zh-CN" altLang="en-US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570" y="605155"/>
            <a:ext cx="11787505" cy="599948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202680" y="5106035"/>
            <a:ext cx="2723823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可编辑个人的基本信息。</a:t>
            </a:r>
            <a:endParaRPr lang="zh-CN" altLang="en-US" dirty="0"/>
          </a:p>
        </p:txBody>
      </p:sp>
    </p:spTree>
  </p:cSld>
  <p:clrMapOvr>
    <a:masterClrMapping/>
  </p:clrMapOvr>
  <p:transition>
    <p:cover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36"/>
          <p:cNvSpPr>
            <a:spLocks noChangeArrowheads="1"/>
          </p:cNvSpPr>
          <p:nvPr/>
        </p:nvSpPr>
        <p:spPr bwMode="auto">
          <a:xfrm>
            <a:off x="0" y="144632"/>
            <a:ext cx="6096000" cy="460375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8.2</a:t>
            </a:r>
            <a:r>
              <a: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、信息设置</a:t>
            </a:r>
            <a:r>
              <a:rPr lang="en-US" altLang="zh-CN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-</a:t>
            </a:r>
            <a:r>
              <a: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修改密码</a:t>
            </a:r>
            <a:endParaRPr lang="zh-CN" altLang="en-US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715" y="605155"/>
            <a:ext cx="12117705" cy="61575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275580" y="4398010"/>
            <a:ext cx="15544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可修改密码。</a:t>
            </a:r>
            <a:endParaRPr lang="zh-CN" altLang="en-US"/>
          </a:p>
        </p:txBody>
      </p:sp>
    </p:spTree>
  </p:cSld>
  <p:clrMapOvr>
    <a:masterClrMapping/>
  </p:clrMapOvr>
  <p:transition>
    <p:cover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36"/>
          <p:cNvSpPr>
            <a:spLocks noChangeArrowheads="1"/>
          </p:cNvSpPr>
          <p:nvPr/>
        </p:nvSpPr>
        <p:spPr bwMode="auto">
          <a:xfrm>
            <a:off x="0" y="144632"/>
            <a:ext cx="6096000" cy="460375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8.2</a:t>
            </a:r>
            <a:r>
              <a: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、信息设置</a:t>
            </a:r>
            <a:r>
              <a:rPr lang="en-US" altLang="zh-CN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-</a:t>
            </a:r>
            <a:r>
              <a: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社交账号</a:t>
            </a:r>
            <a:endParaRPr lang="zh-CN" altLang="en-US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300" y="605155"/>
            <a:ext cx="11964035" cy="605472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149215" y="3622675"/>
            <a:ext cx="26974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可绑定或解绑社交账号。</a:t>
            </a:r>
            <a:endParaRPr lang="zh-CN" altLang="en-US"/>
          </a:p>
        </p:txBody>
      </p:sp>
    </p:spTree>
  </p:cSld>
  <p:clrMapOvr>
    <a:masterClrMapping/>
  </p:clrMapOvr>
  <p:transition>
    <p:cover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3"/>
          <p:cNvSpPr>
            <a:spLocks noChangeArrowheads="1"/>
          </p:cNvSpPr>
          <p:nvPr/>
        </p:nvSpPr>
        <p:spPr bwMode="auto">
          <a:xfrm>
            <a:off x="5083175" y="2220913"/>
            <a:ext cx="1811338" cy="1809750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 w="28575">
            <a:solidFill>
              <a:schemeClr val="bg1"/>
            </a:solidFill>
            <a:bevel/>
          </a:ln>
        </p:spPr>
        <p:txBody>
          <a:bodyPr anchor="ctr"/>
          <a:lstStyle/>
          <a:p>
            <a:pPr algn="ctr" eaLnBrk="1" hangingPunct="1"/>
            <a:r>
              <a:rPr lang="en-US" altLang="zh-CN" sz="6600" dirty="0">
                <a:solidFill>
                  <a:schemeClr val="bg1"/>
                </a:solidFill>
              </a:rPr>
              <a:t>9</a:t>
            </a:r>
            <a:endParaRPr lang="en-US" altLang="zh-CN" sz="6600" dirty="0">
              <a:solidFill>
                <a:schemeClr val="bg1"/>
              </a:solidFill>
            </a:endParaRPr>
          </a:p>
        </p:txBody>
      </p:sp>
      <p:sp>
        <p:nvSpPr>
          <p:cNvPr id="10" name="空心弧 7"/>
          <p:cNvSpPr>
            <a:spLocks noChangeArrowheads="1"/>
          </p:cNvSpPr>
          <p:nvPr/>
        </p:nvSpPr>
        <p:spPr bwMode="auto">
          <a:xfrm rot="7415860">
            <a:off x="4943476" y="2024062"/>
            <a:ext cx="2163762" cy="2163763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478492574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0911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8788" y="20926"/>
                </a:moveTo>
                <a:cubicBezTo>
                  <a:pt x="3956" y="19966"/>
                  <a:pt x="476" y="15726"/>
                  <a:pt x="476" y="10800"/>
                </a:cubicBezTo>
                <a:cubicBezTo>
                  <a:pt x="476" y="5098"/>
                  <a:pt x="5098" y="476"/>
                  <a:pt x="10800" y="476"/>
                </a:cubicBezTo>
                <a:cubicBezTo>
                  <a:pt x="16501" y="476"/>
                  <a:pt x="21124" y="5098"/>
                  <a:pt x="21124" y="10800"/>
                </a:cubicBezTo>
                <a:cubicBezTo>
                  <a:pt x="21124" y="15726"/>
                  <a:pt x="17643" y="19966"/>
                  <a:pt x="12811" y="20926"/>
                </a:cubicBezTo>
                <a:lnTo>
                  <a:pt x="12904" y="21392"/>
                </a:lnTo>
                <a:cubicBezTo>
                  <a:pt x="17959" y="20388"/>
                  <a:pt x="21600" y="15953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-1" y="15953"/>
                  <a:pt x="3640" y="20388"/>
                  <a:pt x="8695" y="21392"/>
                </a:cubicBezTo>
                <a:lnTo>
                  <a:pt x="8788" y="20926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9525">
            <a:noFill/>
            <a:rou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1" name="空心弧 8"/>
          <p:cNvSpPr>
            <a:spLocks noChangeArrowheads="1"/>
          </p:cNvSpPr>
          <p:nvPr/>
        </p:nvSpPr>
        <p:spPr bwMode="auto">
          <a:xfrm rot="-2323176">
            <a:off x="4687888" y="1825625"/>
            <a:ext cx="2601912" cy="2601913"/>
          </a:xfrm>
          <a:custGeom>
            <a:avLst/>
            <a:gdLst>
              <a:gd name="T0" fmla="*/ 2147483647 w 21600"/>
              <a:gd name="T1" fmla="*/ 0 h 21600"/>
              <a:gd name="T2" fmla="*/ 520877779 w 21600"/>
              <a:gd name="T3" fmla="*/ 2147483647 h 21600"/>
              <a:gd name="T4" fmla="*/ 2147483647 w 21600"/>
              <a:gd name="T5" fmla="*/ 95610173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6931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572" y="10082"/>
                </a:moveTo>
                <a:cubicBezTo>
                  <a:pt x="948" y="4711"/>
                  <a:pt x="5415" y="547"/>
                  <a:pt x="10799" y="547"/>
                </a:cubicBezTo>
                <a:cubicBezTo>
                  <a:pt x="16184" y="546"/>
                  <a:pt x="20651" y="4711"/>
                  <a:pt x="21027" y="10082"/>
                </a:cubicBezTo>
                <a:lnTo>
                  <a:pt x="21573" y="10044"/>
                </a:lnTo>
                <a:cubicBezTo>
                  <a:pt x="21176" y="4386"/>
                  <a:pt x="16471" y="0"/>
                  <a:pt x="10800" y="0"/>
                </a:cubicBezTo>
                <a:cubicBezTo>
                  <a:pt x="5128" y="-1"/>
                  <a:pt x="423" y="4386"/>
                  <a:pt x="26" y="10044"/>
                </a:cubicBezTo>
                <a:lnTo>
                  <a:pt x="572" y="10082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9525">
            <a:noFill/>
            <a:rou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2" name="空心弧 9"/>
          <p:cNvSpPr>
            <a:spLocks noChangeArrowheads="1"/>
          </p:cNvSpPr>
          <p:nvPr/>
        </p:nvSpPr>
        <p:spPr bwMode="auto">
          <a:xfrm rot="9607315">
            <a:off x="4513263" y="1671638"/>
            <a:ext cx="2943225" cy="2941637"/>
          </a:xfrm>
          <a:custGeom>
            <a:avLst/>
            <a:gdLst>
              <a:gd name="T0" fmla="*/ 2147483647 w 21600"/>
              <a:gd name="T1" fmla="*/ 0 h 21600"/>
              <a:gd name="T2" fmla="*/ 490815975 w 21600"/>
              <a:gd name="T3" fmla="*/ 2147483647 h 21600"/>
              <a:gd name="T4" fmla="*/ 2147483647 w 21600"/>
              <a:gd name="T5" fmla="*/ 848686209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6931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361" y="10067"/>
                </a:moveTo>
                <a:cubicBezTo>
                  <a:pt x="746" y="4586"/>
                  <a:pt x="5305" y="336"/>
                  <a:pt x="10799" y="336"/>
                </a:cubicBezTo>
                <a:cubicBezTo>
                  <a:pt x="16294" y="335"/>
                  <a:pt x="20853" y="4586"/>
                  <a:pt x="21238" y="10067"/>
                </a:cubicBezTo>
                <a:lnTo>
                  <a:pt x="21573" y="10044"/>
                </a:lnTo>
                <a:cubicBezTo>
                  <a:pt x="21176" y="4386"/>
                  <a:pt x="16471" y="0"/>
                  <a:pt x="10800" y="0"/>
                </a:cubicBezTo>
                <a:cubicBezTo>
                  <a:pt x="5128" y="-1"/>
                  <a:pt x="423" y="4386"/>
                  <a:pt x="26" y="10044"/>
                </a:cubicBezTo>
                <a:lnTo>
                  <a:pt x="361" y="10067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9525">
            <a:noFill/>
            <a:rou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3" name="等腰三角形 35"/>
          <p:cNvSpPr>
            <a:spLocks noChangeArrowheads="1"/>
          </p:cNvSpPr>
          <p:nvPr/>
        </p:nvSpPr>
        <p:spPr bwMode="auto">
          <a:xfrm>
            <a:off x="5902325" y="4686300"/>
            <a:ext cx="246063" cy="187325"/>
          </a:xfrm>
          <a:prstGeom prst="triangle">
            <a:avLst>
              <a:gd name="adj" fmla="val 50000"/>
            </a:avLst>
          </a:prstGeom>
          <a:solidFill>
            <a:schemeClr val="tx2">
              <a:lumMod val="60000"/>
              <a:lumOff val="40000"/>
            </a:schemeClr>
          </a:solidFill>
          <a:ln w="9525">
            <a:noFill/>
            <a:miter lim="800000"/>
          </a:ln>
        </p:spPr>
        <p:txBody>
          <a:bodyPr anchor="ctr"/>
          <a:lstStyle/>
          <a:p>
            <a:pPr algn="ctr" eaLnBrk="1" hangingPunct="1"/>
            <a:endParaRPr lang="zh-CN" altLang="zh-CN">
              <a:solidFill>
                <a:schemeClr val="bg1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" name="文本框 36"/>
          <p:cNvSpPr>
            <a:spLocks noChangeArrowheads="1"/>
          </p:cNvSpPr>
          <p:nvPr/>
        </p:nvSpPr>
        <p:spPr bwMode="auto">
          <a:xfrm>
            <a:off x="3779838" y="4900613"/>
            <a:ext cx="4495800" cy="64516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问题咨询</a:t>
            </a:r>
            <a:endParaRPr lang="zh-CN" altLang="en-US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>
    <p:cover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36"/>
          <p:cNvSpPr>
            <a:spLocks noChangeArrowheads="1"/>
          </p:cNvSpPr>
          <p:nvPr/>
        </p:nvSpPr>
        <p:spPr bwMode="auto">
          <a:xfrm>
            <a:off x="0" y="144632"/>
            <a:ext cx="6096000" cy="460375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9.1</a:t>
            </a:r>
            <a:r>
              <a: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、问题咨询</a:t>
            </a:r>
            <a:endParaRPr lang="zh-CN" altLang="en-US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7655" y="1085215"/>
            <a:ext cx="7967345" cy="45859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645525" y="4541520"/>
            <a:ext cx="22402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点击进入问题中心。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828915" y="4541520"/>
            <a:ext cx="426085" cy="36830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cxnSp>
        <p:nvCxnSpPr>
          <p:cNvPr id="19" name="直接箭头连接符 18"/>
          <p:cNvCxnSpPr/>
          <p:nvPr/>
        </p:nvCxnSpPr>
        <p:spPr>
          <a:xfrm flipH="1">
            <a:off x="8326755" y="4717415"/>
            <a:ext cx="247650" cy="15875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</p:spPr>
      </p:cxnSp>
    </p:spTree>
  </p:cSld>
  <p:clrMapOvr>
    <a:masterClrMapping/>
  </p:clrMapOvr>
  <p:transition>
    <p:cover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36"/>
          <p:cNvSpPr>
            <a:spLocks noChangeArrowheads="1"/>
          </p:cNvSpPr>
          <p:nvPr/>
        </p:nvSpPr>
        <p:spPr bwMode="auto">
          <a:xfrm>
            <a:off x="0" y="144632"/>
            <a:ext cx="6096000" cy="460375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9.2</a:t>
            </a:r>
            <a:r>
              <a: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、我要提问</a:t>
            </a:r>
            <a:endParaRPr lang="zh-CN" altLang="en-US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125" y="730885"/>
            <a:ext cx="11969750" cy="609219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081905" y="3816985"/>
            <a:ext cx="20116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输入问题并提交。</a:t>
            </a:r>
            <a:endParaRPr lang="zh-CN" altLang="en-US"/>
          </a:p>
        </p:txBody>
      </p:sp>
    </p:spTree>
  </p:cSld>
  <p:clrMapOvr>
    <a:masterClrMapping/>
  </p:clrMapOvr>
  <p:transition>
    <p:cover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3752850" y="2859157"/>
            <a:ext cx="50457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charset="0"/>
              </a:rPr>
              <a:t>祝</a:t>
            </a:r>
            <a:r>
              <a:rPr lang="zh-CN" altLang="en-US" sz="4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charset="0"/>
              </a:rPr>
              <a:t>您使用愉快！</a:t>
            </a:r>
            <a:endParaRPr lang="zh-CN" altLang="en-US" sz="40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Wingdings" panose="05000000000000000000" charset="0"/>
            </a:endParaRPr>
          </a:p>
        </p:txBody>
      </p:sp>
    </p:spTree>
  </p:cSld>
  <p:clrMapOvr>
    <a:masterClrMapping/>
  </p:clrMapOvr>
  <p:transition>
    <p:cover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C:\Users\uooc\Desktop\联盟门户\zc.pngzc"/>
          <p:cNvPicPr>
            <a:picLocks noChangeAspect="1"/>
          </p:cNvPicPr>
          <p:nvPr/>
        </p:nvPicPr>
        <p:blipFill>
          <a:blip r:embed="rId1"/>
          <a:srcRect l="27" t="281" b="6757"/>
          <a:stretch>
            <a:fillRect/>
          </a:stretch>
        </p:blipFill>
        <p:spPr>
          <a:xfrm>
            <a:off x="184150" y="704850"/>
            <a:ext cx="11954510" cy="6252845"/>
          </a:xfrm>
          <a:prstGeom prst="rect">
            <a:avLst/>
          </a:prstGeom>
        </p:spPr>
      </p:pic>
      <p:sp>
        <p:nvSpPr>
          <p:cNvPr id="6" name="文本框 36"/>
          <p:cNvSpPr>
            <a:spLocks noChangeArrowheads="1"/>
          </p:cNvSpPr>
          <p:nvPr/>
        </p:nvSpPr>
        <p:spPr bwMode="auto">
          <a:xfrm>
            <a:off x="0" y="144632"/>
            <a:ext cx="8763000" cy="460375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</a:schemeClr>
              </a:gs>
              <a:gs pos="100000">
                <a:srgbClr val="FFFFFF">
                  <a:alpha val="0"/>
                </a:srgbClr>
              </a:gs>
            </a:gsLst>
            <a:lin ang="0" scaled="1"/>
            <a:tileRect/>
          </a:gra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2.1</a:t>
            </a:r>
            <a:r>
              <a: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、平台注册</a:t>
            </a:r>
            <a:endParaRPr lang="en-US" altLang="zh-CN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564880" y="1268730"/>
            <a:ext cx="3401060" cy="37211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606790" y="1278890"/>
            <a:ext cx="331533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765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点击网站右上角【注册】按钮</a:t>
            </a:r>
            <a:r>
              <a:rPr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sz="1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9" name="直接箭头连接符 18"/>
          <p:cNvCxnSpPr/>
          <p:nvPr/>
        </p:nvCxnSpPr>
        <p:spPr>
          <a:xfrm flipH="1">
            <a:off x="6993890" y="3018155"/>
            <a:ext cx="247650" cy="15875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23" name="文本框 22"/>
          <p:cNvSpPr txBox="1"/>
          <p:nvPr/>
        </p:nvSpPr>
        <p:spPr>
          <a:xfrm>
            <a:off x="7190740" y="2858770"/>
            <a:ext cx="100012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输入账号</a:t>
            </a:r>
            <a:endParaRPr lang="zh-CN" altLang="en-US" sz="1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5765" y="3150235"/>
            <a:ext cx="3208020" cy="37211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TextBox 3"/>
          <p:cNvSpPr txBox="1"/>
          <p:nvPr/>
        </p:nvSpPr>
        <p:spPr>
          <a:xfrm>
            <a:off x="482600" y="3168015"/>
            <a:ext cx="307911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765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、填写账号</a:t>
            </a:r>
            <a:r>
              <a:rPr lang="en-US" altLang="zh-CN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密码等注册信息</a:t>
            </a:r>
            <a:r>
              <a:rPr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sz="1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580120" y="5546725"/>
            <a:ext cx="3401060" cy="37211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TextBox 3"/>
          <p:cNvSpPr txBox="1"/>
          <p:nvPr/>
        </p:nvSpPr>
        <p:spPr>
          <a:xfrm>
            <a:off x="8665210" y="5564505"/>
            <a:ext cx="324739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765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、可以使用第三方账号直接登录</a:t>
            </a:r>
            <a:r>
              <a:rPr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sz="1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210425" y="3233420"/>
            <a:ext cx="100012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智能验证</a:t>
            </a:r>
            <a:endParaRPr lang="zh-CN" altLang="en-US" sz="1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208520" y="3586480"/>
            <a:ext cx="130238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输入验证码</a:t>
            </a:r>
            <a:endParaRPr lang="zh-CN" altLang="en-US" sz="1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225030" y="3916680"/>
            <a:ext cx="130238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输入密码</a:t>
            </a:r>
            <a:endParaRPr lang="zh-CN" altLang="en-US" sz="1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219950" y="4324350"/>
            <a:ext cx="153733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再次输入密码</a:t>
            </a:r>
            <a:endParaRPr lang="zh-CN" altLang="en-US" sz="1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8" name="直接箭头连接符 27"/>
          <p:cNvCxnSpPr/>
          <p:nvPr/>
        </p:nvCxnSpPr>
        <p:spPr>
          <a:xfrm flipV="1">
            <a:off x="3568700" y="2780030"/>
            <a:ext cx="884555" cy="337185"/>
          </a:xfrm>
          <a:prstGeom prst="straightConnector1">
            <a:avLst/>
          </a:prstGeom>
          <a:solidFill>
            <a:schemeClr val="accent1"/>
          </a:solidFill>
          <a:ln w="3175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29" name="直接箭头连接符 28"/>
          <p:cNvCxnSpPr/>
          <p:nvPr/>
        </p:nvCxnSpPr>
        <p:spPr>
          <a:xfrm flipH="1">
            <a:off x="7873365" y="5707380"/>
            <a:ext cx="746760" cy="7620"/>
          </a:xfrm>
          <a:prstGeom prst="straightConnector1">
            <a:avLst/>
          </a:prstGeom>
          <a:solidFill>
            <a:schemeClr val="accent1"/>
          </a:solidFill>
          <a:ln w="3175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36" name="文本框 35"/>
          <p:cNvSpPr txBox="1"/>
          <p:nvPr/>
        </p:nvSpPr>
        <p:spPr>
          <a:xfrm>
            <a:off x="7279640" y="4699635"/>
            <a:ext cx="130238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点击注册</a:t>
            </a:r>
            <a:endParaRPr lang="zh-CN" altLang="en-US" sz="1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7" name="直接箭头连接符 36"/>
          <p:cNvCxnSpPr/>
          <p:nvPr/>
        </p:nvCxnSpPr>
        <p:spPr>
          <a:xfrm flipH="1">
            <a:off x="6993890" y="3379470"/>
            <a:ext cx="247650" cy="15875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38" name="直接箭头连接符 37"/>
          <p:cNvCxnSpPr/>
          <p:nvPr/>
        </p:nvCxnSpPr>
        <p:spPr>
          <a:xfrm flipH="1">
            <a:off x="6993890" y="3759200"/>
            <a:ext cx="247650" cy="15875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39" name="直接箭头连接符 38"/>
          <p:cNvCxnSpPr/>
          <p:nvPr/>
        </p:nvCxnSpPr>
        <p:spPr>
          <a:xfrm flipH="1">
            <a:off x="7013575" y="4094480"/>
            <a:ext cx="247650" cy="15875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40" name="直接箭头连接符 39"/>
          <p:cNvCxnSpPr/>
          <p:nvPr/>
        </p:nvCxnSpPr>
        <p:spPr>
          <a:xfrm flipH="1">
            <a:off x="7013575" y="4457700"/>
            <a:ext cx="247650" cy="15875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41" name="直接箭头连接符 40"/>
          <p:cNvCxnSpPr/>
          <p:nvPr/>
        </p:nvCxnSpPr>
        <p:spPr>
          <a:xfrm flipH="1">
            <a:off x="7016750" y="4832350"/>
            <a:ext cx="247650" cy="15875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</p:spPr>
      </p:cxnSp>
    </p:spTree>
  </p:cSld>
  <p:clrMapOvr>
    <a:masterClrMapping/>
  </p:clrMapOvr>
  <p:transition>
    <p:cover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3"/>
          <p:cNvSpPr>
            <a:spLocks noChangeArrowheads="1"/>
          </p:cNvSpPr>
          <p:nvPr/>
        </p:nvSpPr>
        <p:spPr bwMode="auto">
          <a:xfrm>
            <a:off x="5083175" y="2220913"/>
            <a:ext cx="1811338" cy="1809750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 w="28575">
            <a:solidFill>
              <a:schemeClr val="bg1"/>
            </a:solidFill>
            <a:bevel/>
          </a:ln>
        </p:spPr>
        <p:txBody>
          <a:bodyPr anchor="ctr"/>
          <a:lstStyle/>
          <a:p>
            <a:pPr algn="ctr" eaLnBrk="1" hangingPunct="1"/>
            <a:r>
              <a:rPr lang="en-US" altLang="zh-CN" sz="6600" dirty="0">
                <a:solidFill>
                  <a:schemeClr val="bg1"/>
                </a:solidFill>
              </a:rPr>
              <a:t>3</a:t>
            </a:r>
            <a:endParaRPr lang="en-US" altLang="zh-CN" sz="6600" dirty="0">
              <a:solidFill>
                <a:schemeClr val="bg1"/>
              </a:solidFill>
            </a:endParaRPr>
          </a:p>
        </p:txBody>
      </p:sp>
      <p:sp>
        <p:nvSpPr>
          <p:cNvPr id="10" name="空心弧 7"/>
          <p:cNvSpPr>
            <a:spLocks noChangeArrowheads="1"/>
          </p:cNvSpPr>
          <p:nvPr/>
        </p:nvSpPr>
        <p:spPr bwMode="auto">
          <a:xfrm rot="7415860">
            <a:off x="4943476" y="2024062"/>
            <a:ext cx="2163762" cy="2163763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478492574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0911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8788" y="20926"/>
                </a:moveTo>
                <a:cubicBezTo>
                  <a:pt x="3956" y="19966"/>
                  <a:pt x="476" y="15726"/>
                  <a:pt x="476" y="10800"/>
                </a:cubicBezTo>
                <a:cubicBezTo>
                  <a:pt x="476" y="5098"/>
                  <a:pt x="5098" y="476"/>
                  <a:pt x="10800" y="476"/>
                </a:cubicBezTo>
                <a:cubicBezTo>
                  <a:pt x="16501" y="476"/>
                  <a:pt x="21124" y="5098"/>
                  <a:pt x="21124" y="10800"/>
                </a:cubicBezTo>
                <a:cubicBezTo>
                  <a:pt x="21124" y="15726"/>
                  <a:pt x="17643" y="19966"/>
                  <a:pt x="12811" y="20926"/>
                </a:cubicBezTo>
                <a:lnTo>
                  <a:pt x="12904" y="21392"/>
                </a:lnTo>
                <a:cubicBezTo>
                  <a:pt x="17959" y="20388"/>
                  <a:pt x="21600" y="15953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-1" y="15953"/>
                  <a:pt x="3640" y="20388"/>
                  <a:pt x="8695" y="21392"/>
                </a:cubicBezTo>
                <a:lnTo>
                  <a:pt x="8788" y="20926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9525">
            <a:noFill/>
            <a:rou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1" name="空心弧 8"/>
          <p:cNvSpPr>
            <a:spLocks noChangeArrowheads="1"/>
          </p:cNvSpPr>
          <p:nvPr/>
        </p:nvSpPr>
        <p:spPr bwMode="auto">
          <a:xfrm rot="-2323176">
            <a:off x="4687888" y="1825625"/>
            <a:ext cx="2601912" cy="2601913"/>
          </a:xfrm>
          <a:custGeom>
            <a:avLst/>
            <a:gdLst>
              <a:gd name="T0" fmla="*/ 2147483647 w 21600"/>
              <a:gd name="T1" fmla="*/ 0 h 21600"/>
              <a:gd name="T2" fmla="*/ 520877779 w 21600"/>
              <a:gd name="T3" fmla="*/ 2147483647 h 21600"/>
              <a:gd name="T4" fmla="*/ 2147483647 w 21600"/>
              <a:gd name="T5" fmla="*/ 95610173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6931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572" y="10082"/>
                </a:moveTo>
                <a:cubicBezTo>
                  <a:pt x="948" y="4711"/>
                  <a:pt x="5415" y="547"/>
                  <a:pt x="10799" y="547"/>
                </a:cubicBezTo>
                <a:cubicBezTo>
                  <a:pt x="16184" y="546"/>
                  <a:pt x="20651" y="4711"/>
                  <a:pt x="21027" y="10082"/>
                </a:cubicBezTo>
                <a:lnTo>
                  <a:pt x="21573" y="10044"/>
                </a:lnTo>
                <a:cubicBezTo>
                  <a:pt x="21176" y="4386"/>
                  <a:pt x="16471" y="0"/>
                  <a:pt x="10800" y="0"/>
                </a:cubicBezTo>
                <a:cubicBezTo>
                  <a:pt x="5128" y="-1"/>
                  <a:pt x="423" y="4386"/>
                  <a:pt x="26" y="10044"/>
                </a:cubicBezTo>
                <a:lnTo>
                  <a:pt x="572" y="10082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9525">
            <a:noFill/>
            <a:rou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2" name="空心弧 9"/>
          <p:cNvSpPr>
            <a:spLocks noChangeArrowheads="1"/>
          </p:cNvSpPr>
          <p:nvPr/>
        </p:nvSpPr>
        <p:spPr bwMode="auto">
          <a:xfrm rot="9607315">
            <a:off x="4513263" y="1671638"/>
            <a:ext cx="2943225" cy="2941637"/>
          </a:xfrm>
          <a:custGeom>
            <a:avLst/>
            <a:gdLst>
              <a:gd name="T0" fmla="*/ 2147483647 w 21600"/>
              <a:gd name="T1" fmla="*/ 0 h 21600"/>
              <a:gd name="T2" fmla="*/ 490815975 w 21600"/>
              <a:gd name="T3" fmla="*/ 2147483647 h 21600"/>
              <a:gd name="T4" fmla="*/ 2147483647 w 21600"/>
              <a:gd name="T5" fmla="*/ 848686209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6931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361" y="10067"/>
                </a:moveTo>
                <a:cubicBezTo>
                  <a:pt x="746" y="4586"/>
                  <a:pt x="5305" y="336"/>
                  <a:pt x="10799" y="336"/>
                </a:cubicBezTo>
                <a:cubicBezTo>
                  <a:pt x="16294" y="335"/>
                  <a:pt x="20853" y="4586"/>
                  <a:pt x="21238" y="10067"/>
                </a:cubicBezTo>
                <a:lnTo>
                  <a:pt x="21573" y="10044"/>
                </a:lnTo>
                <a:cubicBezTo>
                  <a:pt x="21176" y="4386"/>
                  <a:pt x="16471" y="0"/>
                  <a:pt x="10800" y="0"/>
                </a:cubicBezTo>
                <a:cubicBezTo>
                  <a:pt x="5128" y="-1"/>
                  <a:pt x="423" y="4386"/>
                  <a:pt x="26" y="10044"/>
                </a:cubicBezTo>
                <a:lnTo>
                  <a:pt x="361" y="10067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9525">
            <a:noFill/>
            <a:rou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3" name="等腰三角形 35"/>
          <p:cNvSpPr>
            <a:spLocks noChangeArrowheads="1"/>
          </p:cNvSpPr>
          <p:nvPr/>
        </p:nvSpPr>
        <p:spPr bwMode="auto">
          <a:xfrm>
            <a:off x="5902325" y="4686300"/>
            <a:ext cx="246063" cy="187325"/>
          </a:xfrm>
          <a:prstGeom prst="triangle">
            <a:avLst>
              <a:gd name="adj" fmla="val 50000"/>
            </a:avLst>
          </a:prstGeom>
          <a:solidFill>
            <a:schemeClr val="tx2">
              <a:lumMod val="60000"/>
              <a:lumOff val="40000"/>
            </a:schemeClr>
          </a:solidFill>
          <a:ln w="9525">
            <a:noFill/>
            <a:miter lim="800000"/>
          </a:ln>
        </p:spPr>
        <p:txBody>
          <a:bodyPr anchor="ctr"/>
          <a:lstStyle/>
          <a:p>
            <a:pPr algn="ctr" eaLnBrk="1" hangingPunct="1"/>
            <a:endParaRPr lang="zh-CN" altLang="zh-CN">
              <a:solidFill>
                <a:schemeClr val="bg1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" name="文本框 36"/>
          <p:cNvSpPr>
            <a:spLocks noChangeArrowheads="1"/>
          </p:cNvSpPr>
          <p:nvPr/>
        </p:nvSpPr>
        <p:spPr bwMode="auto">
          <a:xfrm>
            <a:off x="3779838" y="4900613"/>
            <a:ext cx="4495800" cy="64516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用户登录</a:t>
            </a:r>
            <a:endParaRPr lang="zh-CN" altLang="en-US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>
    <p:cover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4160" y="605155"/>
            <a:ext cx="11781155" cy="6193790"/>
          </a:xfrm>
          <a:prstGeom prst="rect">
            <a:avLst/>
          </a:prstGeom>
        </p:spPr>
      </p:pic>
      <p:sp>
        <p:nvSpPr>
          <p:cNvPr id="6" name="文本框 36"/>
          <p:cNvSpPr>
            <a:spLocks noChangeArrowheads="1"/>
          </p:cNvSpPr>
          <p:nvPr/>
        </p:nvSpPr>
        <p:spPr bwMode="auto">
          <a:xfrm>
            <a:off x="0" y="144632"/>
            <a:ext cx="8763000" cy="460375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</a:schemeClr>
              </a:gs>
              <a:gs pos="100000">
                <a:srgbClr val="FFFFFF">
                  <a:alpha val="0"/>
                </a:srgbClr>
              </a:gs>
            </a:gsLst>
            <a:lin ang="0" scaled="1"/>
            <a:tileRect/>
          </a:gra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3.1</a:t>
            </a:r>
            <a:r>
              <a: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、用户登录</a:t>
            </a:r>
            <a:endParaRPr lang="en-US" altLang="zh-CN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564880" y="1508125"/>
            <a:ext cx="3401060" cy="37211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590280" y="1518285"/>
            <a:ext cx="331533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765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点击网站右上角【登录】按钮</a:t>
            </a:r>
            <a:r>
              <a:rPr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sz="1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50240" y="3365500"/>
            <a:ext cx="3208020" cy="37211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TextBox 3"/>
          <p:cNvSpPr txBox="1"/>
          <p:nvPr/>
        </p:nvSpPr>
        <p:spPr>
          <a:xfrm>
            <a:off x="895350" y="3400425"/>
            <a:ext cx="307911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765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、填写账号</a:t>
            </a:r>
            <a:r>
              <a:rPr lang="en-US" altLang="zh-CN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密码等登录信息</a:t>
            </a:r>
            <a:r>
              <a:rPr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sz="1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416925" y="4861560"/>
            <a:ext cx="3401060" cy="37211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TextBox 3"/>
          <p:cNvSpPr txBox="1"/>
          <p:nvPr/>
        </p:nvSpPr>
        <p:spPr>
          <a:xfrm>
            <a:off x="8493760" y="4896485"/>
            <a:ext cx="324739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765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、可以使用第三方账号直接登录</a:t>
            </a:r>
            <a:r>
              <a:rPr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sz="1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226935" y="3043555"/>
            <a:ext cx="100012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输入账号</a:t>
            </a:r>
            <a:endParaRPr lang="zh-CN" altLang="en-US" sz="1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205345" y="3352165"/>
            <a:ext cx="130238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输入密码</a:t>
            </a:r>
            <a:endParaRPr lang="zh-CN" altLang="en-US" sz="1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219950" y="3705225"/>
            <a:ext cx="153733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智能验证</a:t>
            </a:r>
            <a:endParaRPr lang="zh-CN" altLang="en-US" sz="1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246620" y="4145280"/>
            <a:ext cx="130238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点击登录</a:t>
            </a:r>
            <a:endParaRPr lang="zh-CN" altLang="en-US" sz="1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392295" y="4768215"/>
            <a:ext cx="130238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记住密码</a:t>
            </a:r>
            <a:endParaRPr lang="zh-CN" altLang="en-US" sz="1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0" name="直接箭头连接符 39"/>
          <p:cNvCxnSpPr/>
          <p:nvPr/>
        </p:nvCxnSpPr>
        <p:spPr>
          <a:xfrm flipH="1">
            <a:off x="7029450" y="3173730"/>
            <a:ext cx="247650" cy="15875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15" name="直接箭头连接符 14"/>
          <p:cNvCxnSpPr/>
          <p:nvPr/>
        </p:nvCxnSpPr>
        <p:spPr>
          <a:xfrm flipH="1">
            <a:off x="7024370" y="3507105"/>
            <a:ext cx="247650" cy="15875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17" name="直接箭头连接符 16"/>
          <p:cNvCxnSpPr/>
          <p:nvPr/>
        </p:nvCxnSpPr>
        <p:spPr>
          <a:xfrm flipH="1">
            <a:off x="7024370" y="3853815"/>
            <a:ext cx="247650" cy="15875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18" name="直接箭头连接符 17"/>
          <p:cNvCxnSpPr/>
          <p:nvPr/>
        </p:nvCxnSpPr>
        <p:spPr>
          <a:xfrm flipH="1">
            <a:off x="7040880" y="4274820"/>
            <a:ext cx="247650" cy="15875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20" name="直接箭头连接符 19"/>
          <p:cNvCxnSpPr/>
          <p:nvPr/>
        </p:nvCxnSpPr>
        <p:spPr>
          <a:xfrm flipV="1">
            <a:off x="4949190" y="4570095"/>
            <a:ext cx="188595" cy="198120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21" name="矩形 20"/>
          <p:cNvSpPr/>
          <p:nvPr/>
        </p:nvSpPr>
        <p:spPr>
          <a:xfrm>
            <a:off x="5477510" y="4868545"/>
            <a:ext cx="1299210" cy="323850"/>
          </a:xfrm>
          <a:prstGeom prst="rect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over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205" y="621665"/>
            <a:ext cx="11938000" cy="6101080"/>
          </a:xfrm>
          <a:prstGeom prst="rect">
            <a:avLst/>
          </a:prstGeom>
        </p:spPr>
      </p:pic>
      <p:sp>
        <p:nvSpPr>
          <p:cNvPr id="6" name="文本框 36"/>
          <p:cNvSpPr>
            <a:spLocks noChangeArrowheads="1"/>
          </p:cNvSpPr>
          <p:nvPr/>
        </p:nvSpPr>
        <p:spPr bwMode="auto">
          <a:xfrm>
            <a:off x="0" y="144632"/>
            <a:ext cx="8763000" cy="460375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</a:schemeClr>
              </a:gs>
              <a:gs pos="100000">
                <a:srgbClr val="FFFFFF">
                  <a:alpha val="0"/>
                </a:srgbClr>
              </a:gs>
            </a:gsLst>
            <a:lin ang="0" scaled="1"/>
            <a:tileRect/>
          </a:gra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3.2</a:t>
            </a:r>
            <a:r>
              <a: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、忘记密码</a:t>
            </a:r>
            <a:endParaRPr lang="en-US" altLang="zh-CN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451215" y="1231900"/>
            <a:ext cx="3401060" cy="37211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493760" y="1231900"/>
            <a:ext cx="331533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765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点击网站右上角【登录】按钮</a:t>
            </a:r>
            <a:r>
              <a:rPr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sz="1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300085" y="4524375"/>
            <a:ext cx="2668270" cy="37211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TextBox 3"/>
          <p:cNvSpPr txBox="1"/>
          <p:nvPr/>
        </p:nvSpPr>
        <p:spPr>
          <a:xfrm>
            <a:off x="8300085" y="4524375"/>
            <a:ext cx="275018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765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、点击【忘记密码】按钮</a:t>
            </a:r>
            <a:r>
              <a:rPr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sz="1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9" name="直接箭头连接符 28"/>
          <p:cNvCxnSpPr/>
          <p:nvPr/>
        </p:nvCxnSpPr>
        <p:spPr>
          <a:xfrm flipV="1">
            <a:off x="9699625" y="967740"/>
            <a:ext cx="635" cy="219075"/>
          </a:xfrm>
          <a:prstGeom prst="straightConnector1">
            <a:avLst/>
          </a:prstGeom>
          <a:solidFill>
            <a:schemeClr val="accent1"/>
          </a:solidFill>
          <a:ln w="3175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</p:spPr>
      </p:cxnSp>
    </p:spTree>
  </p:cSld>
  <p:clrMapOvr>
    <a:masterClrMapping/>
  </p:clrMapOvr>
  <p:transition>
    <p:cover/>
  </p:transition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2468</Words>
  <Application>WPS 演示</Application>
  <PresentationFormat>宽屏</PresentationFormat>
  <Paragraphs>361</Paragraphs>
  <Slides>59</Slides>
  <Notes>46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59</vt:i4>
      </vt:variant>
    </vt:vector>
  </HeadingPairs>
  <TitlesOfParts>
    <vt:vector size="71" baseType="lpstr">
      <vt:lpstr>Arial</vt:lpstr>
      <vt:lpstr>宋体</vt:lpstr>
      <vt:lpstr>Wingdings</vt:lpstr>
      <vt:lpstr>Calibri</vt:lpstr>
      <vt:lpstr>Calibri Light</vt:lpstr>
      <vt:lpstr>MS PGothic</vt:lpstr>
      <vt:lpstr>Calibri</vt:lpstr>
      <vt:lpstr>微软雅黑</vt:lpstr>
      <vt:lpstr>Microsoft JhengHei</vt:lpstr>
      <vt:lpstr>Arial Unicode MS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uooc</cp:lastModifiedBy>
  <cp:revision>467</cp:revision>
  <dcterms:created xsi:type="dcterms:W3CDTF">2014-03-15T20:37:00Z</dcterms:created>
  <dcterms:modified xsi:type="dcterms:W3CDTF">2019-05-23T03:03:41Z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2052-11.1.0.8696</vt:lpwstr>
  </property>
</Properties>
</file>